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ebp" ContentType="image/webp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33"/>
  </p:notesMasterIdLst>
  <p:handoutMasterIdLst>
    <p:handoutMasterId r:id="rId34"/>
  </p:handoutMasterIdLst>
  <p:sldIdLst>
    <p:sldId id="2411" r:id="rId3"/>
    <p:sldId id="2415" r:id="rId4"/>
    <p:sldId id="2032" r:id="rId5"/>
    <p:sldId id="2030" r:id="rId6"/>
    <p:sldId id="2405" r:id="rId7"/>
    <p:sldId id="2033" r:id="rId8"/>
    <p:sldId id="2036" r:id="rId9"/>
    <p:sldId id="2416" r:id="rId10"/>
    <p:sldId id="2000" r:id="rId11"/>
    <p:sldId id="2002" r:id="rId12"/>
    <p:sldId id="2037" r:id="rId13"/>
    <p:sldId id="2040" r:id="rId14"/>
    <p:sldId id="2043" r:id="rId15"/>
    <p:sldId id="2417" r:id="rId16"/>
    <p:sldId id="2418" r:id="rId17"/>
    <p:sldId id="2038" r:id="rId18"/>
    <p:sldId id="272" r:id="rId19"/>
    <p:sldId id="2039" r:id="rId20"/>
    <p:sldId id="1989" r:id="rId21"/>
    <p:sldId id="1990" r:id="rId22"/>
    <p:sldId id="1992" r:id="rId23"/>
    <p:sldId id="1994" r:id="rId24"/>
    <p:sldId id="291" r:id="rId25"/>
    <p:sldId id="292" r:id="rId26"/>
    <p:sldId id="278" r:id="rId27"/>
    <p:sldId id="2034" r:id="rId28"/>
    <p:sldId id="1999" r:id="rId29"/>
    <p:sldId id="2028" r:id="rId30"/>
    <p:sldId id="2041" r:id="rId31"/>
    <p:sldId id="2404" r:id="rId32"/>
  </p:sldIdLst>
  <p:sldSz cx="12192000" cy="6858000"/>
  <p:notesSz cx="6858000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733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данов Булат Маратович" initials="МБМ" lastIdx="2" clrIdx="0">
    <p:extLst>
      <p:ext uri="{19B8F6BF-5375-455C-9EA6-DF929625EA0E}">
        <p15:presenceInfo xmlns:p15="http://schemas.microsoft.com/office/powerpoint/2012/main" userId="Марданов Булат Марат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615"/>
    <a:srgbClr val="9900FF"/>
    <a:srgbClr val="00FF00"/>
    <a:srgbClr val="9966FF"/>
    <a:srgbClr val="F16B8B"/>
    <a:srgbClr val="548235"/>
    <a:srgbClr val="006600"/>
    <a:srgbClr val="0033CC"/>
    <a:srgbClr val="9999FF"/>
    <a:srgbClr val="D8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2938" autoAdjust="0"/>
  </p:normalViewPr>
  <p:slideViewPr>
    <p:cSldViewPr snapToGrid="0">
      <p:cViewPr varScale="1">
        <p:scale>
          <a:sx n="103" d="100"/>
          <a:sy n="103" d="100"/>
        </p:scale>
        <p:origin x="654" y="114"/>
      </p:cViewPr>
      <p:guideLst>
        <p:guide orient="horz" pos="1661"/>
        <p:guide pos="733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81FF8-2411-440F-B270-A17B5439FE2E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A5A25C-E044-4069-A4C0-36DF8E4DABE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endParaRPr lang="ru-RU" sz="2400" dirty="0"/>
        </a:p>
        <a:p>
          <a:pPr>
            <a:spcAft>
              <a:spcPts val="0"/>
            </a:spcAft>
          </a:pPr>
          <a:r>
            <a:rPr lang="ru-RU" sz="2400" dirty="0"/>
            <a:t>Обучение/</a:t>
          </a:r>
        </a:p>
        <a:p>
          <a:pPr>
            <a:spcAft>
              <a:spcPts val="0"/>
            </a:spcAft>
          </a:pPr>
          <a:r>
            <a:rPr lang="ru-RU" sz="2400" dirty="0"/>
            <a:t>акселерация</a:t>
          </a:r>
        </a:p>
        <a:p>
          <a:endParaRPr lang="ru-RU" sz="2400" dirty="0"/>
        </a:p>
      </dgm:t>
    </dgm:pt>
    <dgm:pt modelId="{AB82AC30-00C8-4E6A-A29E-F316EB76D019}" type="parTrans" cxnId="{9FCF485A-148B-4619-AF11-5715AF0C4B9E}">
      <dgm:prSet/>
      <dgm:spPr/>
      <dgm:t>
        <a:bodyPr/>
        <a:lstStyle/>
        <a:p>
          <a:endParaRPr lang="ru-RU"/>
        </a:p>
      </dgm:t>
    </dgm:pt>
    <dgm:pt modelId="{F28877D6-61BD-41A8-9F67-FAC6832F7197}" type="sibTrans" cxnId="{9FCF485A-148B-4619-AF11-5715AF0C4B9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53BC1DC-7FDC-44A4-B852-F1C6C725059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Поиск покупателя</a:t>
          </a:r>
        </a:p>
      </dgm:t>
    </dgm:pt>
    <dgm:pt modelId="{00C0DFDD-C52D-407E-AA06-9D3ABEA73C2D}" type="parTrans" cxnId="{DF03E3E6-03B4-41A8-9A05-2D02FF0854E3}">
      <dgm:prSet/>
      <dgm:spPr/>
      <dgm:t>
        <a:bodyPr/>
        <a:lstStyle/>
        <a:p>
          <a:endParaRPr lang="ru-RU"/>
        </a:p>
      </dgm:t>
    </dgm:pt>
    <dgm:pt modelId="{362E10B9-5E0B-4703-95FF-302360323178}" type="sibTrans" cxnId="{DF03E3E6-03B4-41A8-9A05-2D02FF0854E3}">
      <dgm:prSet/>
      <dgm:spPr/>
      <dgm:t>
        <a:bodyPr/>
        <a:lstStyle/>
        <a:p>
          <a:endParaRPr lang="ru-RU"/>
        </a:p>
      </dgm:t>
    </dgm:pt>
    <dgm:pt modelId="{895904E2-023C-45AD-AE2D-F1843BD9701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dirty="0"/>
            <a:t>Сертификация/патентование</a:t>
          </a:r>
        </a:p>
      </dgm:t>
    </dgm:pt>
    <dgm:pt modelId="{B0A49976-1AE9-43FC-947E-97532CFE2A4F}" type="parTrans" cxnId="{97D95BC3-2997-4AA6-BC67-9F668DD332A8}">
      <dgm:prSet/>
      <dgm:spPr/>
      <dgm:t>
        <a:bodyPr/>
        <a:lstStyle/>
        <a:p>
          <a:endParaRPr lang="ru-RU"/>
        </a:p>
      </dgm:t>
    </dgm:pt>
    <dgm:pt modelId="{70678EBA-3853-4D04-A31C-E2A5FB90C474}" type="sibTrans" cxnId="{97D95BC3-2997-4AA6-BC67-9F668DD332A8}">
      <dgm:prSet/>
      <dgm:spPr/>
      <dgm:t>
        <a:bodyPr/>
        <a:lstStyle/>
        <a:p>
          <a:endParaRPr lang="ru-RU"/>
        </a:p>
      </dgm:t>
    </dgm:pt>
    <dgm:pt modelId="{5316C1D5-823F-434D-BE43-0193AE378D4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Сопровождение контракта</a:t>
          </a:r>
        </a:p>
      </dgm:t>
    </dgm:pt>
    <dgm:pt modelId="{C04B8CE3-B508-4EEE-A43E-C67E2AE4674D}" type="parTrans" cxnId="{0297DFAE-A25F-496B-B15A-A08A0E533E3E}">
      <dgm:prSet/>
      <dgm:spPr/>
      <dgm:t>
        <a:bodyPr/>
        <a:lstStyle/>
        <a:p>
          <a:endParaRPr lang="ru-RU"/>
        </a:p>
      </dgm:t>
    </dgm:pt>
    <dgm:pt modelId="{2AC19942-38EA-47B6-9425-ABB78ABE0CD4}" type="sibTrans" cxnId="{0297DFAE-A25F-496B-B15A-A08A0E533E3E}">
      <dgm:prSet/>
      <dgm:spPr/>
      <dgm:t>
        <a:bodyPr/>
        <a:lstStyle/>
        <a:p>
          <a:endParaRPr lang="ru-RU"/>
        </a:p>
      </dgm:t>
    </dgm:pt>
    <dgm:pt modelId="{E42CECD5-5892-45BF-8577-04B99F238A1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dirty="0" err="1"/>
            <a:t>Софинансирование</a:t>
          </a:r>
          <a:r>
            <a:rPr lang="ru-RU" sz="2400" dirty="0"/>
            <a:t> доставки</a:t>
          </a:r>
        </a:p>
      </dgm:t>
    </dgm:pt>
    <dgm:pt modelId="{8C2ECEFD-2A7F-429B-B163-488C6BE1E92E}" type="parTrans" cxnId="{691C285E-1FDF-4DF6-9790-7C49C1AFD415}">
      <dgm:prSet/>
      <dgm:spPr/>
      <dgm:t>
        <a:bodyPr/>
        <a:lstStyle/>
        <a:p>
          <a:endParaRPr lang="ru-RU"/>
        </a:p>
      </dgm:t>
    </dgm:pt>
    <dgm:pt modelId="{C8C4B90F-AD5D-48F1-91FE-6B90AD757F43}" type="sibTrans" cxnId="{691C285E-1FDF-4DF6-9790-7C49C1AFD415}">
      <dgm:prSet/>
      <dgm:spPr/>
      <dgm:t>
        <a:bodyPr/>
        <a:lstStyle/>
        <a:p>
          <a:endParaRPr lang="ru-RU"/>
        </a:p>
      </dgm:t>
    </dgm:pt>
    <dgm:pt modelId="{2FB50C44-BF6D-4252-9DE7-A676E8173EC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Международные </a:t>
          </a:r>
          <a:r>
            <a:rPr lang="ru-RU" sz="2400" dirty="0" err="1"/>
            <a:t>маркетплейсы</a:t>
          </a:r>
          <a:endParaRPr lang="ru-RU" sz="2400" dirty="0"/>
        </a:p>
      </dgm:t>
    </dgm:pt>
    <dgm:pt modelId="{61AB1682-2FCA-46D1-99E4-9C9F20124B45}" type="parTrans" cxnId="{FA9D1059-7443-4105-85C8-B1EE46BA0973}">
      <dgm:prSet/>
      <dgm:spPr/>
      <dgm:t>
        <a:bodyPr/>
        <a:lstStyle/>
        <a:p>
          <a:endParaRPr lang="ru-RU"/>
        </a:p>
      </dgm:t>
    </dgm:pt>
    <dgm:pt modelId="{C1998B94-C592-4683-ADEE-3A3B3D5AA6AC}" type="sibTrans" cxnId="{FA9D1059-7443-4105-85C8-B1EE46BA0973}">
      <dgm:prSet/>
      <dgm:spPr/>
      <dgm:t>
        <a:bodyPr/>
        <a:lstStyle/>
        <a:p>
          <a:endParaRPr lang="ru-RU"/>
        </a:p>
      </dgm:t>
    </dgm:pt>
    <dgm:pt modelId="{26DE03A1-9322-4020-8E4A-4B69FE5A6BC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Международные выставки</a:t>
          </a:r>
        </a:p>
      </dgm:t>
    </dgm:pt>
    <dgm:pt modelId="{63891684-2DC6-4ECF-99D1-7966257430C5}" type="parTrans" cxnId="{E7D1E192-0E01-4320-ACFC-4AC498003455}">
      <dgm:prSet/>
      <dgm:spPr/>
      <dgm:t>
        <a:bodyPr/>
        <a:lstStyle/>
        <a:p>
          <a:endParaRPr lang="ru-RU"/>
        </a:p>
      </dgm:t>
    </dgm:pt>
    <dgm:pt modelId="{F320C537-A1A8-4FCE-A37B-7693D510A853}" type="sibTrans" cxnId="{E7D1E192-0E01-4320-ACFC-4AC498003455}">
      <dgm:prSet/>
      <dgm:spPr/>
      <dgm:t>
        <a:bodyPr/>
        <a:lstStyle/>
        <a:p>
          <a:endParaRPr lang="ru-RU"/>
        </a:p>
      </dgm:t>
    </dgm:pt>
    <dgm:pt modelId="{2B9046F9-205B-4FA0-B2CF-DF77D2A9697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Маркетинговые/ патентные исследования</a:t>
          </a:r>
        </a:p>
      </dgm:t>
    </dgm:pt>
    <dgm:pt modelId="{EE3E5F06-4EB9-424F-98D3-5389E7808C5E}" type="parTrans" cxnId="{F032F606-7A4E-4514-AED4-F36742F26934}">
      <dgm:prSet/>
      <dgm:spPr/>
      <dgm:t>
        <a:bodyPr/>
        <a:lstStyle/>
        <a:p>
          <a:endParaRPr lang="ru-RU"/>
        </a:p>
      </dgm:t>
    </dgm:pt>
    <dgm:pt modelId="{6CFAD1F7-8898-491B-AB6C-03B53145AFBA}" type="sibTrans" cxnId="{F032F606-7A4E-4514-AED4-F36742F26934}">
      <dgm:prSet/>
      <dgm:spPr/>
      <dgm:t>
        <a:bodyPr/>
        <a:lstStyle/>
        <a:p>
          <a:endParaRPr lang="ru-RU"/>
        </a:p>
      </dgm:t>
    </dgm:pt>
    <dgm:pt modelId="{1205190A-337B-4B67-9305-5E6D21113267}" type="pres">
      <dgm:prSet presAssocID="{C0781FF8-2411-440F-B270-A17B5439FE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260E22-D6A3-40D7-B2CD-80AD368D931F}" type="pres">
      <dgm:prSet presAssocID="{C0781FF8-2411-440F-B270-A17B5439FE2E}" presName="cycle" presStyleCnt="0"/>
      <dgm:spPr/>
    </dgm:pt>
    <dgm:pt modelId="{2EACDAA4-C506-4653-8C3F-B9DE1722D5BD}" type="pres">
      <dgm:prSet presAssocID="{03A5A25C-E044-4069-A4C0-36DF8E4DABEE}" presName="nodeFirstNode" presStyleLbl="node1" presStyleIdx="0" presStyleCnt="8" custScaleX="133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C6A10-D4DC-478E-8C2F-48E6AE5C745C}" type="pres">
      <dgm:prSet presAssocID="{F28877D6-61BD-41A8-9F67-FAC6832F7197}" presName="sibTransFirstNode" presStyleLbl="bgShp" presStyleIdx="0" presStyleCnt="1" custLinFactNeighborX="34" custLinFactNeighborY="1830"/>
      <dgm:spPr/>
      <dgm:t>
        <a:bodyPr/>
        <a:lstStyle/>
        <a:p>
          <a:endParaRPr lang="ru-RU"/>
        </a:p>
      </dgm:t>
    </dgm:pt>
    <dgm:pt modelId="{4CDD76ED-FCE6-4E73-B436-4F0C6E665860}" type="pres">
      <dgm:prSet presAssocID="{B53BC1DC-7FDC-44A4-B852-F1C6C7250599}" presName="nodeFollowingNodes" presStyleLbl="node1" presStyleIdx="1" presStyleCnt="8" custScaleX="139958" custScaleY="86773" custRadScaleRad="113782" custRadScaleInc="3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A5202-60BD-4425-9674-8D8B9325BEC6}" type="pres">
      <dgm:prSet presAssocID="{2B9046F9-205B-4FA0-B2CF-DF77D2A9697B}" presName="nodeFollowingNodes" presStyleLbl="node1" presStyleIdx="2" presStyleCnt="8" custScaleX="241968" custScaleY="10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0A67A-61F5-4ED8-BE2E-C494B3350C41}" type="pres">
      <dgm:prSet presAssocID="{895904E2-023C-45AD-AE2D-F1843BD97016}" presName="nodeFollowingNodes" presStyleLbl="node1" presStyleIdx="3" presStyleCnt="8" custScaleX="148345" custScaleY="106404" custRadScaleRad="114107" custRadScaleInc="-39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9AA0E-73A6-4C0C-BF2D-6E5681F745CA}" type="pres">
      <dgm:prSet presAssocID="{5316C1D5-823F-434D-BE43-0193AE378D48}" presName="nodeFollowingNodes" presStyleLbl="node1" presStyleIdx="4" presStyleCnt="8" custScaleX="166890" custRadScaleRad="100508" custRadScaleInc="-3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D347C-7F85-44BE-86F3-38D8F6E84EC7}" type="pres">
      <dgm:prSet presAssocID="{2FB50C44-BF6D-4252-9DE7-A676E8173ECA}" presName="nodeFollowingNodes" presStyleLbl="node1" presStyleIdx="5" presStyleCnt="8" custScaleX="167372" custScaleY="92461" custRadScaleRad="115055" custRadScaleInc="41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418E0-81D8-411C-A911-8CEC071DCBD1}" type="pres">
      <dgm:prSet presAssocID="{26DE03A1-9322-4020-8E4A-4B69FE5A6BC9}" presName="nodeFollowingNodes" presStyleLbl="node1" presStyleIdx="6" presStyleCnt="8" custScaleX="232994" custRadScaleRad="109312" custRadScaleInc="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0F43E-92FD-4185-88C5-71FBD0FFA680}" type="pres">
      <dgm:prSet presAssocID="{E42CECD5-5892-45BF-8577-04B99F238A1C}" presName="nodeFollowingNodes" presStyleLbl="node1" presStyleIdx="7" presStyleCnt="8" custScaleX="180861" custScaleY="90092" custRadScaleRad="109682" custRadScaleInc="-29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236B1-60F6-4818-AD20-ABA074E6B60E}" type="presOf" srcId="{895904E2-023C-45AD-AE2D-F1843BD97016}" destId="{B430A67A-61F5-4ED8-BE2E-C494B3350C41}" srcOrd="0" destOrd="0" presId="urn:microsoft.com/office/officeart/2005/8/layout/cycle3"/>
    <dgm:cxn modelId="{A4A5A020-952D-44C8-AC9F-53DA0A38D0AE}" type="presOf" srcId="{2FB50C44-BF6D-4252-9DE7-A676E8173ECA}" destId="{B86D347C-7F85-44BE-86F3-38D8F6E84EC7}" srcOrd="0" destOrd="0" presId="urn:microsoft.com/office/officeart/2005/8/layout/cycle3"/>
    <dgm:cxn modelId="{0297DFAE-A25F-496B-B15A-A08A0E533E3E}" srcId="{C0781FF8-2411-440F-B270-A17B5439FE2E}" destId="{5316C1D5-823F-434D-BE43-0193AE378D48}" srcOrd="4" destOrd="0" parTransId="{C04B8CE3-B508-4EEE-A43E-C67E2AE4674D}" sibTransId="{2AC19942-38EA-47B6-9425-ABB78ABE0CD4}"/>
    <dgm:cxn modelId="{97D95BC3-2997-4AA6-BC67-9F668DD332A8}" srcId="{C0781FF8-2411-440F-B270-A17B5439FE2E}" destId="{895904E2-023C-45AD-AE2D-F1843BD97016}" srcOrd="3" destOrd="0" parTransId="{B0A49976-1AE9-43FC-947E-97532CFE2A4F}" sibTransId="{70678EBA-3853-4D04-A31C-E2A5FB90C474}"/>
    <dgm:cxn modelId="{691C285E-1FDF-4DF6-9790-7C49C1AFD415}" srcId="{C0781FF8-2411-440F-B270-A17B5439FE2E}" destId="{E42CECD5-5892-45BF-8577-04B99F238A1C}" srcOrd="7" destOrd="0" parTransId="{8C2ECEFD-2A7F-429B-B163-488C6BE1E92E}" sibTransId="{C8C4B90F-AD5D-48F1-91FE-6B90AD757F43}"/>
    <dgm:cxn modelId="{E7D1E192-0E01-4320-ACFC-4AC498003455}" srcId="{C0781FF8-2411-440F-B270-A17B5439FE2E}" destId="{26DE03A1-9322-4020-8E4A-4B69FE5A6BC9}" srcOrd="6" destOrd="0" parTransId="{63891684-2DC6-4ECF-99D1-7966257430C5}" sibTransId="{F320C537-A1A8-4FCE-A37B-7693D510A853}"/>
    <dgm:cxn modelId="{5E0A7D78-DE82-44DE-815B-3EDA03D432D1}" type="presOf" srcId="{26DE03A1-9322-4020-8E4A-4B69FE5A6BC9}" destId="{1D4418E0-81D8-411C-A911-8CEC071DCBD1}" srcOrd="0" destOrd="0" presId="urn:microsoft.com/office/officeart/2005/8/layout/cycle3"/>
    <dgm:cxn modelId="{9FCF485A-148B-4619-AF11-5715AF0C4B9E}" srcId="{C0781FF8-2411-440F-B270-A17B5439FE2E}" destId="{03A5A25C-E044-4069-A4C0-36DF8E4DABEE}" srcOrd="0" destOrd="0" parTransId="{AB82AC30-00C8-4E6A-A29E-F316EB76D019}" sibTransId="{F28877D6-61BD-41A8-9F67-FAC6832F7197}"/>
    <dgm:cxn modelId="{FA9D1059-7443-4105-85C8-B1EE46BA0973}" srcId="{C0781FF8-2411-440F-B270-A17B5439FE2E}" destId="{2FB50C44-BF6D-4252-9DE7-A676E8173ECA}" srcOrd="5" destOrd="0" parTransId="{61AB1682-2FCA-46D1-99E4-9C9F20124B45}" sibTransId="{C1998B94-C592-4683-ADEE-3A3B3D5AA6AC}"/>
    <dgm:cxn modelId="{DF03E3E6-03B4-41A8-9A05-2D02FF0854E3}" srcId="{C0781FF8-2411-440F-B270-A17B5439FE2E}" destId="{B53BC1DC-7FDC-44A4-B852-F1C6C7250599}" srcOrd="1" destOrd="0" parTransId="{00C0DFDD-C52D-407E-AA06-9D3ABEA73C2D}" sibTransId="{362E10B9-5E0B-4703-95FF-302360323178}"/>
    <dgm:cxn modelId="{8283C349-5A16-4412-8D3F-A8CADC1FFD64}" type="presOf" srcId="{F28877D6-61BD-41A8-9F67-FAC6832F7197}" destId="{BB5C6A10-D4DC-478E-8C2F-48E6AE5C745C}" srcOrd="0" destOrd="0" presId="urn:microsoft.com/office/officeart/2005/8/layout/cycle3"/>
    <dgm:cxn modelId="{1BA29541-1D99-464E-B8FC-45C031D32D30}" type="presOf" srcId="{03A5A25C-E044-4069-A4C0-36DF8E4DABEE}" destId="{2EACDAA4-C506-4653-8C3F-B9DE1722D5BD}" srcOrd="0" destOrd="0" presId="urn:microsoft.com/office/officeart/2005/8/layout/cycle3"/>
    <dgm:cxn modelId="{145EEA17-25BC-49DB-B83F-5702B5031C86}" type="presOf" srcId="{C0781FF8-2411-440F-B270-A17B5439FE2E}" destId="{1205190A-337B-4B67-9305-5E6D21113267}" srcOrd="0" destOrd="0" presId="urn:microsoft.com/office/officeart/2005/8/layout/cycle3"/>
    <dgm:cxn modelId="{F032F606-7A4E-4514-AED4-F36742F26934}" srcId="{C0781FF8-2411-440F-B270-A17B5439FE2E}" destId="{2B9046F9-205B-4FA0-B2CF-DF77D2A9697B}" srcOrd="2" destOrd="0" parTransId="{EE3E5F06-4EB9-424F-98D3-5389E7808C5E}" sibTransId="{6CFAD1F7-8898-491B-AB6C-03B53145AFBA}"/>
    <dgm:cxn modelId="{84961AF0-155B-4EC4-BA6A-FF3F53D7B862}" type="presOf" srcId="{B53BC1DC-7FDC-44A4-B852-F1C6C7250599}" destId="{4CDD76ED-FCE6-4E73-B436-4F0C6E665860}" srcOrd="0" destOrd="0" presId="urn:microsoft.com/office/officeart/2005/8/layout/cycle3"/>
    <dgm:cxn modelId="{C9D1DEB4-B2EA-4D7C-9843-4517A3D8500A}" type="presOf" srcId="{5316C1D5-823F-434D-BE43-0193AE378D48}" destId="{3DF9AA0E-73A6-4C0C-BF2D-6E5681F745CA}" srcOrd="0" destOrd="0" presId="urn:microsoft.com/office/officeart/2005/8/layout/cycle3"/>
    <dgm:cxn modelId="{3A236508-20A0-45D5-9FCE-44D44F596C04}" type="presOf" srcId="{E42CECD5-5892-45BF-8577-04B99F238A1C}" destId="{3CA0F43E-92FD-4185-88C5-71FBD0FFA680}" srcOrd="0" destOrd="0" presId="urn:microsoft.com/office/officeart/2005/8/layout/cycle3"/>
    <dgm:cxn modelId="{92396770-60AF-4509-BB1A-A6115E7C8CF5}" type="presOf" srcId="{2B9046F9-205B-4FA0-B2CF-DF77D2A9697B}" destId="{6B9A5202-60BD-4425-9674-8D8B9325BEC6}" srcOrd="0" destOrd="0" presId="urn:microsoft.com/office/officeart/2005/8/layout/cycle3"/>
    <dgm:cxn modelId="{96B7E989-5F0A-4CBA-8C10-FDC015D80780}" type="presParOf" srcId="{1205190A-337B-4B67-9305-5E6D21113267}" destId="{64260E22-D6A3-40D7-B2CD-80AD368D931F}" srcOrd="0" destOrd="0" presId="urn:microsoft.com/office/officeart/2005/8/layout/cycle3"/>
    <dgm:cxn modelId="{E4ECDB99-A99C-458D-860D-C2C07BBC2456}" type="presParOf" srcId="{64260E22-D6A3-40D7-B2CD-80AD368D931F}" destId="{2EACDAA4-C506-4653-8C3F-B9DE1722D5BD}" srcOrd="0" destOrd="0" presId="urn:microsoft.com/office/officeart/2005/8/layout/cycle3"/>
    <dgm:cxn modelId="{4CAB6B39-B7D8-4A01-9803-417CE408FDFB}" type="presParOf" srcId="{64260E22-D6A3-40D7-B2CD-80AD368D931F}" destId="{BB5C6A10-D4DC-478E-8C2F-48E6AE5C745C}" srcOrd="1" destOrd="0" presId="urn:microsoft.com/office/officeart/2005/8/layout/cycle3"/>
    <dgm:cxn modelId="{817C6AC0-91D5-41AE-ACFD-652A719B5F0A}" type="presParOf" srcId="{64260E22-D6A3-40D7-B2CD-80AD368D931F}" destId="{4CDD76ED-FCE6-4E73-B436-4F0C6E665860}" srcOrd="2" destOrd="0" presId="urn:microsoft.com/office/officeart/2005/8/layout/cycle3"/>
    <dgm:cxn modelId="{D9978FDD-B201-482B-8209-EF1D180C3EE7}" type="presParOf" srcId="{64260E22-D6A3-40D7-B2CD-80AD368D931F}" destId="{6B9A5202-60BD-4425-9674-8D8B9325BEC6}" srcOrd="3" destOrd="0" presId="urn:microsoft.com/office/officeart/2005/8/layout/cycle3"/>
    <dgm:cxn modelId="{721B9793-DF31-41AD-992D-64C03216E49E}" type="presParOf" srcId="{64260E22-D6A3-40D7-B2CD-80AD368D931F}" destId="{B430A67A-61F5-4ED8-BE2E-C494B3350C41}" srcOrd="4" destOrd="0" presId="urn:microsoft.com/office/officeart/2005/8/layout/cycle3"/>
    <dgm:cxn modelId="{345765F8-DF01-43F4-ABBA-3B482580E13C}" type="presParOf" srcId="{64260E22-D6A3-40D7-B2CD-80AD368D931F}" destId="{3DF9AA0E-73A6-4C0C-BF2D-6E5681F745CA}" srcOrd="5" destOrd="0" presId="urn:microsoft.com/office/officeart/2005/8/layout/cycle3"/>
    <dgm:cxn modelId="{238E8446-BBA3-4C72-BA4E-27DC7C1450A9}" type="presParOf" srcId="{64260E22-D6A3-40D7-B2CD-80AD368D931F}" destId="{B86D347C-7F85-44BE-86F3-38D8F6E84EC7}" srcOrd="6" destOrd="0" presId="urn:microsoft.com/office/officeart/2005/8/layout/cycle3"/>
    <dgm:cxn modelId="{D8232A4B-990B-4519-9E91-C543775ECD88}" type="presParOf" srcId="{64260E22-D6A3-40D7-B2CD-80AD368D931F}" destId="{1D4418E0-81D8-411C-A911-8CEC071DCBD1}" srcOrd="7" destOrd="0" presId="urn:microsoft.com/office/officeart/2005/8/layout/cycle3"/>
    <dgm:cxn modelId="{D138599B-66B6-4E32-B5F5-AE6A303C68EA}" type="presParOf" srcId="{64260E22-D6A3-40D7-B2CD-80AD368D931F}" destId="{3CA0F43E-92FD-4185-88C5-71FBD0FFA680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C6A10-D4DC-478E-8C2F-48E6AE5C745C}">
      <dsp:nvSpPr>
        <dsp:cNvPr id="0" name=""/>
        <dsp:cNvSpPr/>
      </dsp:nvSpPr>
      <dsp:spPr>
        <a:xfrm>
          <a:off x="1309333" y="-52182"/>
          <a:ext cx="5443763" cy="5443763"/>
        </a:xfrm>
        <a:prstGeom prst="circularArrow">
          <a:avLst>
            <a:gd name="adj1" fmla="val 5544"/>
            <a:gd name="adj2" fmla="val 330680"/>
            <a:gd name="adj3" fmla="val 14202443"/>
            <a:gd name="adj4" fmla="val 17131489"/>
            <a:gd name="adj5" fmla="val 5757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2EACDAA4-C506-4653-8C3F-B9DE1722D5BD}">
      <dsp:nvSpPr>
        <dsp:cNvPr id="0" name=""/>
        <dsp:cNvSpPr/>
      </dsp:nvSpPr>
      <dsp:spPr>
        <a:xfrm>
          <a:off x="2996455" y="1938"/>
          <a:ext cx="2065817" cy="7719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/>
            <a:t>Обучение/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/>
            <a:t>акселерация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</a:pPr>
          <a:endParaRPr lang="ru-RU" sz="2400" kern="1200" dirty="0"/>
        </a:p>
      </dsp:txBody>
      <dsp:txXfrm>
        <a:off x="3034137" y="39620"/>
        <a:ext cx="1990453" cy="696557"/>
      </dsp:txXfrm>
    </dsp:sp>
    <dsp:sp modelId="{4CDD76ED-FCE6-4E73-B436-4F0C6E665860}">
      <dsp:nvSpPr>
        <dsp:cNvPr id="0" name=""/>
        <dsp:cNvSpPr/>
      </dsp:nvSpPr>
      <dsp:spPr>
        <a:xfrm>
          <a:off x="5176254" y="954498"/>
          <a:ext cx="2160732" cy="66981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Поиск покупателя</a:t>
          </a:r>
        </a:p>
      </dsp:txBody>
      <dsp:txXfrm>
        <a:off x="5208952" y="987196"/>
        <a:ext cx="2095336" cy="604423"/>
      </dsp:txXfrm>
    </dsp:sp>
    <dsp:sp modelId="{6B9A5202-60BD-4425-9674-8D8B9325BEC6}">
      <dsp:nvSpPr>
        <dsp:cNvPr id="0" name=""/>
        <dsp:cNvSpPr/>
      </dsp:nvSpPr>
      <dsp:spPr>
        <a:xfrm>
          <a:off x="4482994" y="2322423"/>
          <a:ext cx="3735607" cy="77382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Маркетинговые/ патентные исследования</a:t>
          </a:r>
        </a:p>
      </dsp:txBody>
      <dsp:txXfrm>
        <a:off x="4520769" y="2360198"/>
        <a:ext cx="3660057" cy="698270"/>
      </dsp:txXfrm>
    </dsp:sp>
    <dsp:sp modelId="{B430A67A-61F5-4ED8-BE2E-C494B3350C41}">
      <dsp:nvSpPr>
        <dsp:cNvPr id="0" name=""/>
        <dsp:cNvSpPr/>
      </dsp:nvSpPr>
      <dsp:spPr>
        <a:xfrm>
          <a:off x="5195255" y="3593280"/>
          <a:ext cx="2290215" cy="82135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/>
            <a:t>Сертификация/патентование</a:t>
          </a:r>
        </a:p>
      </dsp:txBody>
      <dsp:txXfrm>
        <a:off x="5235350" y="3633375"/>
        <a:ext cx="2210025" cy="741165"/>
      </dsp:txXfrm>
    </dsp:sp>
    <dsp:sp modelId="{3DF9AA0E-73A6-4C0C-BF2D-6E5681F745CA}">
      <dsp:nvSpPr>
        <dsp:cNvPr id="0" name=""/>
        <dsp:cNvSpPr/>
      </dsp:nvSpPr>
      <dsp:spPr>
        <a:xfrm>
          <a:off x="2805290" y="4646745"/>
          <a:ext cx="2576520" cy="7719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Сопровождение контракта</a:t>
          </a:r>
        </a:p>
      </dsp:txBody>
      <dsp:txXfrm>
        <a:off x="2842972" y="4684427"/>
        <a:ext cx="2501156" cy="696557"/>
      </dsp:txXfrm>
    </dsp:sp>
    <dsp:sp modelId="{B86D347C-7F85-44BE-86F3-38D8F6E84EC7}">
      <dsp:nvSpPr>
        <dsp:cNvPr id="0" name=""/>
        <dsp:cNvSpPr/>
      </dsp:nvSpPr>
      <dsp:spPr>
        <a:xfrm>
          <a:off x="384553" y="3616606"/>
          <a:ext cx="2583962" cy="71372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Международные </a:t>
          </a:r>
          <a:r>
            <a:rPr lang="ru-RU" sz="2400" kern="1200" dirty="0" err="1"/>
            <a:t>маркетплейсы</a:t>
          </a:r>
          <a:endParaRPr lang="ru-RU" sz="2400" kern="1200" dirty="0"/>
        </a:p>
      </dsp:txBody>
      <dsp:txXfrm>
        <a:off x="419394" y="3651447"/>
        <a:ext cx="2514280" cy="644044"/>
      </dsp:txXfrm>
    </dsp:sp>
    <dsp:sp modelId="{1D4418E0-81D8-411C-A911-8CEC071DCBD1}">
      <dsp:nvSpPr>
        <dsp:cNvPr id="0" name=""/>
        <dsp:cNvSpPr/>
      </dsp:nvSpPr>
      <dsp:spPr>
        <a:xfrm>
          <a:off x="-90601" y="2292831"/>
          <a:ext cx="3597063" cy="7719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Международные выставки</a:t>
          </a:r>
        </a:p>
      </dsp:txBody>
      <dsp:txXfrm>
        <a:off x="-52919" y="2330513"/>
        <a:ext cx="3521699" cy="696557"/>
      </dsp:txXfrm>
    </dsp:sp>
    <dsp:sp modelId="{3CA0F43E-92FD-4185-88C5-71FBD0FFA680}">
      <dsp:nvSpPr>
        <dsp:cNvPr id="0" name=""/>
        <dsp:cNvSpPr/>
      </dsp:nvSpPr>
      <dsp:spPr>
        <a:xfrm>
          <a:off x="503812" y="965700"/>
          <a:ext cx="2792211" cy="6954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err="1"/>
            <a:t>Софинансирование</a:t>
          </a:r>
          <a:r>
            <a:rPr lang="ru-RU" sz="2400" kern="1200" dirty="0"/>
            <a:t> доставки</a:t>
          </a:r>
        </a:p>
      </dsp:txBody>
      <dsp:txXfrm>
        <a:off x="537761" y="999649"/>
        <a:ext cx="2724313" cy="62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72498" cy="497678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5507" y="6"/>
            <a:ext cx="2970887" cy="497678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159E96-861C-44B3-90A7-96AEB8383B49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961"/>
            <a:ext cx="2972498" cy="497678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5507" y="9428961"/>
            <a:ext cx="2970887" cy="497678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7BDA29-82F0-4175-B256-2DE6C6142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4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72498" cy="49767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96" y="6"/>
            <a:ext cx="2972498" cy="49767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E65C27-B937-4A34-B6F4-33CB13B391AA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64" y="4777088"/>
            <a:ext cx="5486078" cy="3908525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961"/>
            <a:ext cx="2972498" cy="49767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96" y="9428961"/>
            <a:ext cx="2972498" cy="49767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9331F5-8595-4012-BD7C-D5B2ED52F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5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1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28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1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17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45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149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026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81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23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973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11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12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6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84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1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1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1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64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68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2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52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98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BD01-C9E0-4B84-8C0D-FF7AD9F9B07C}" type="datetime1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1158-B808-4F5F-9924-2AE555965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07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1CDE-0EB4-44D5-B4CF-4FA31A51D804}" type="datetime1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4D32-2F3D-47B1-9E70-1F48F92D7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74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8E63-ECF3-46ED-B2D8-749F8FA65959}" type="datetime1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43A9-6744-48A3-B425-595604C54C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03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11277603" y="6052825"/>
          <a:ext cx="905783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2405880" imgH="2322000" progId="">
                  <p:embed/>
                </p:oleObj>
              </mc:Choice>
              <mc:Fallback>
                <p:oleObj r:id="rId3" imgW="2405880" imgH="23220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3" y="6052825"/>
                        <a:ext cx="905783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257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4815" y="1"/>
            <a:ext cx="4342384" cy="17373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343399" cy="17373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993" y="1"/>
            <a:ext cx="4128007" cy="17373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80992" y="6079785"/>
            <a:ext cx="1252220" cy="414867"/>
          </a:xfrm>
          <a:custGeom>
            <a:avLst/>
            <a:gdLst/>
            <a:ahLst/>
            <a:cxnLst/>
            <a:rect l="l" t="t" r="r" b="b"/>
            <a:pathLst>
              <a:path w="1878330" h="622300">
                <a:moveTo>
                  <a:pt x="1365880" y="0"/>
                </a:moveTo>
                <a:lnTo>
                  <a:pt x="1365880" y="194309"/>
                </a:lnTo>
                <a:lnTo>
                  <a:pt x="1009304" y="233657"/>
                </a:lnTo>
                <a:lnTo>
                  <a:pt x="555689" y="229285"/>
                </a:lnTo>
                <a:lnTo>
                  <a:pt x="165699" y="207425"/>
                </a:lnTo>
                <a:lnTo>
                  <a:pt x="0" y="194309"/>
                </a:lnTo>
                <a:lnTo>
                  <a:pt x="123682" y="246509"/>
                </a:lnTo>
                <a:lnTo>
                  <a:pt x="443644" y="358338"/>
                </a:lnTo>
                <a:lnTo>
                  <a:pt x="883253" y="462638"/>
                </a:lnTo>
                <a:lnTo>
                  <a:pt x="1365881" y="492250"/>
                </a:lnTo>
                <a:lnTo>
                  <a:pt x="1365881" y="621790"/>
                </a:lnTo>
                <a:lnTo>
                  <a:pt x="1878087" y="310895"/>
                </a:lnTo>
                <a:lnTo>
                  <a:pt x="1365880" y="0"/>
                </a:lnTo>
                <a:close/>
              </a:path>
            </a:pathLst>
          </a:custGeom>
          <a:solidFill>
            <a:srgbClr val="004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34" b="1" i="0">
                <a:solidFill>
                  <a:srgbClr val="004875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32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5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4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6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20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37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0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65E2-C10E-41D5-B4DF-6E2F1A99F31C}" type="datetime1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6231-FCD0-42B5-9837-2DE7FFC36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0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7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66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68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21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0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8D42-8946-454A-B8EA-85ED6E4160D5}" type="datetime1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1DAB-0E4E-4D7C-8D23-C69C6839B8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38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7D2B-7933-4ECA-8D08-855A6BC3C371}" type="datetime1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1814-83EF-4029-9D8A-A07C49660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27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26F4-E46F-42DD-9795-58E56484C871}" type="datetime1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47C7-12FB-42D4-8CDD-3FBD462866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8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DF23-71D9-4AC5-9C8D-C12A1F6F37E1}" type="datetime1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F775-589F-4C1F-AD9C-95F6E0CC81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10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CF6A-0134-4C7C-891C-1D2DFF23DE78}" type="datetime1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FF7D-C093-40B1-A40E-92F37888AD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11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9250-86C8-4A41-A941-B08839C9F0AF}" type="datetime1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94CA-EFF8-441B-A349-5CC8B06607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5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2585-C2AB-4FF6-A3A3-6A506150CA0F}" type="datetime1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D310-4088-4E1E-BCC7-80AA7B23E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0CF608-D063-4C3D-9C57-EA9AA3D66C4F}" type="datetime1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988929-6854-43FF-8D2C-8DAE3D1C2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8" r:id="rId13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18FB-8A39-4BC9-A5C5-37084DAF60B3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2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tatarstanexport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hyperlink" Target="https://vk.com/dom_pr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tatexport@yandex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3572" y="3442366"/>
            <a:ext cx="5328850" cy="3416036"/>
            <a:chOff x="7321143" y="5271871"/>
            <a:chExt cx="5684107" cy="4482301"/>
          </a:xfrm>
        </p:grpSpPr>
        <p:sp>
          <p:nvSpPr>
            <p:cNvPr id="6" name="object 6"/>
            <p:cNvSpPr/>
            <p:nvPr/>
          </p:nvSpPr>
          <p:spPr>
            <a:xfrm>
              <a:off x="8627560" y="7560247"/>
              <a:ext cx="4377690" cy="2193925"/>
            </a:xfrm>
            <a:custGeom>
              <a:avLst/>
              <a:gdLst/>
              <a:ahLst/>
              <a:cxnLst/>
              <a:rect l="l" t="t" r="r" b="b"/>
              <a:pathLst>
                <a:path w="4377690" h="2193925">
                  <a:moveTo>
                    <a:pt x="434399" y="1684439"/>
                  </a:moveTo>
                  <a:lnTo>
                    <a:pt x="346528" y="1684439"/>
                  </a:lnTo>
                  <a:lnTo>
                    <a:pt x="153772" y="2193352"/>
                  </a:lnTo>
                  <a:lnTo>
                    <a:pt x="241644" y="2193352"/>
                  </a:lnTo>
                  <a:lnTo>
                    <a:pt x="434399" y="1684439"/>
                  </a:lnTo>
                  <a:close/>
                </a:path>
                <a:path w="4377690" h="2193925">
                  <a:moveTo>
                    <a:pt x="786748" y="1160144"/>
                  </a:moveTo>
                  <a:lnTo>
                    <a:pt x="698876" y="1160144"/>
                  </a:lnTo>
                  <a:lnTo>
                    <a:pt x="307556" y="2193352"/>
                  </a:lnTo>
                  <a:lnTo>
                    <a:pt x="395428" y="2193352"/>
                  </a:lnTo>
                  <a:lnTo>
                    <a:pt x="786748" y="1160144"/>
                  </a:lnTo>
                  <a:close/>
                </a:path>
                <a:path w="4377690" h="2193925">
                  <a:moveTo>
                    <a:pt x="902508" y="1260551"/>
                  </a:moveTo>
                  <a:lnTo>
                    <a:pt x="814624" y="1260551"/>
                  </a:lnTo>
                  <a:lnTo>
                    <a:pt x="461328" y="2193352"/>
                  </a:lnTo>
                  <a:lnTo>
                    <a:pt x="549212" y="2193352"/>
                  </a:lnTo>
                  <a:lnTo>
                    <a:pt x="902508" y="1260551"/>
                  </a:lnTo>
                  <a:close/>
                </a:path>
                <a:path w="4377690" h="2193925">
                  <a:moveTo>
                    <a:pt x="956991" y="1522691"/>
                  </a:moveTo>
                  <a:lnTo>
                    <a:pt x="869120" y="1522691"/>
                  </a:lnTo>
                  <a:lnTo>
                    <a:pt x="615112" y="2193352"/>
                  </a:lnTo>
                  <a:lnTo>
                    <a:pt x="702996" y="2193352"/>
                  </a:lnTo>
                  <a:lnTo>
                    <a:pt x="956991" y="1522691"/>
                  </a:lnTo>
                  <a:close/>
                </a:path>
                <a:path w="4377690" h="2193925">
                  <a:moveTo>
                    <a:pt x="1210051" y="1260551"/>
                  </a:moveTo>
                  <a:lnTo>
                    <a:pt x="1122193" y="1260551"/>
                  </a:lnTo>
                  <a:lnTo>
                    <a:pt x="768884" y="2193352"/>
                  </a:lnTo>
                  <a:lnTo>
                    <a:pt x="856768" y="2193352"/>
                  </a:lnTo>
                  <a:lnTo>
                    <a:pt x="1210051" y="1260551"/>
                  </a:lnTo>
                  <a:close/>
                </a:path>
                <a:path w="4377690" h="2193925">
                  <a:moveTo>
                    <a:pt x="1325812" y="1360944"/>
                  </a:moveTo>
                  <a:lnTo>
                    <a:pt x="1237941" y="1360944"/>
                  </a:lnTo>
                  <a:lnTo>
                    <a:pt x="922668" y="2193352"/>
                  </a:lnTo>
                  <a:lnTo>
                    <a:pt x="1010539" y="2193352"/>
                  </a:lnTo>
                  <a:lnTo>
                    <a:pt x="1325812" y="1360944"/>
                  </a:lnTo>
                  <a:close/>
                </a:path>
                <a:path w="4377690" h="2193925">
                  <a:moveTo>
                    <a:pt x="1540836" y="1199184"/>
                  </a:moveTo>
                  <a:lnTo>
                    <a:pt x="1452990" y="1199184"/>
                  </a:lnTo>
                  <a:lnTo>
                    <a:pt x="1076452" y="2193352"/>
                  </a:lnTo>
                  <a:lnTo>
                    <a:pt x="1164323" y="2193352"/>
                  </a:lnTo>
                  <a:lnTo>
                    <a:pt x="1540836" y="1199184"/>
                  </a:lnTo>
                  <a:close/>
                </a:path>
                <a:path w="4377690" h="2193925">
                  <a:moveTo>
                    <a:pt x="1694633" y="1199184"/>
                  </a:moveTo>
                  <a:lnTo>
                    <a:pt x="1606761" y="1199184"/>
                  </a:lnTo>
                  <a:lnTo>
                    <a:pt x="1230224" y="2193352"/>
                  </a:lnTo>
                  <a:lnTo>
                    <a:pt x="1318108" y="2193352"/>
                  </a:lnTo>
                  <a:lnTo>
                    <a:pt x="1694633" y="1199184"/>
                  </a:lnTo>
                  <a:close/>
                </a:path>
                <a:path w="4377690" h="2193925">
                  <a:moveTo>
                    <a:pt x="1825176" y="1260551"/>
                  </a:moveTo>
                  <a:lnTo>
                    <a:pt x="1737305" y="1260551"/>
                  </a:lnTo>
                  <a:lnTo>
                    <a:pt x="1384008" y="2193352"/>
                  </a:lnTo>
                  <a:lnTo>
                    <a:pt x="1471880" y="2193352"/>
                  </a:lnTo>
                  <a:lnTo>
                    <a:pt x="1825176" y="1260551"/>
                  </a:lnTo>
                  <a:close/>
                </a:path>
                <a:path w="4377690" h="2193925">
                  <a:moveTo>
                    <a:pt x="1978947" y="1260551"/>
                  </a:moveTo>
                  <a:lnTo>
                    <a:pt x="1891076" y="1260551"/>
                  </a:lnTo>
                  <a:lnTo>
                    <a:pt x="1537780" y="2193352"/>
                  </a:lnTo>
                  <a:lnTo>
                    <a:pt x="1625651" y="2193352"/>
                  </a:lnTo>
                  <a:lnTo>
                    <a:pt x="1978947" y="1260551"/>
                  </a:lnTo>
                  <a:close/>
                </a:path>
                <a:path w="4377690" h="2193925">
                  <a:moveTo>
                    <a:pt x="2272165" y="892416"/>
                  </a:moveTo>
                  <a:lnTo>
                    <a:pt x="2184281" y="892416"/>
                  </a:lnTo>
                  <a:lnTo>
                    <a:pt x="1691564" y="2193352"/>
                  </a:lnTo>
                  <a:lnTo>
                    <a:pt x="1779436" y="2193352"/>
                  </a:lnTo>
                  <a:lnTo>
                    <a:pt x="2272165" y="892416"/>
                  </a:lnTo>
                  <a:close/>
                </a:path>
                <a:path w="4377690" h="2193925">
                  <a:moveTo>
                    <a:pt x="2425937" y="892416"/>
                  </a:moveTo>
                  <a:lnTo>
                    <a:pt x="2338065" y="892416"/>
                  </a:lnTo>
                  <a:lnTo>
                    <a:pt x="1845336" y="2193352"/>
                  </a:lnTo>
                  <a:lnTo>
                    <a:pt x="1933220" y="2193352"/>
                  </a:lnTo>
                  <a:lnTo>
                    <a:pt x="2425937" y="892416"/>
                  </a:lnTo>
                  <a:close/>
                </a:path>
                <a:path w="4377690" h="2193925">
                  <a:moveTo>
                    <a:pt x="2493094" y="1121105"/>
                  </a:moveTo>
                  <a:lnTo>
                    <a:pt x="2405223" y="1121105"/>
                  </a:lnTo>
                  <a:lnTo>
                    <a:pt x="1999120" y="2193352"/>
                  </a:lnTo>
                  <a:lnTo>
                    <a:pt x="2086991" y="2193352"/>
                  </a:lnTo>
                  <a:lnTo>
                    <a:pt x="2493094" y="1121105"/>
                  </a:lnTo>
                  <a:close/>
                </a:path>
                <a:path w="4377690" h="2193925">
                  <a:moveTo>
                    <a:pt x="2767300" y="803186"/>
                  </a:moveTo>
                  <a:lnTo>
                    <a:pt x="2679429" y="803186"/>
                  </a:lnTo>
                  <a:lnTo>
                    <a:pt x="2152904" y="2193352"/>
                  </a:lnTo>
                  <a:lnTo>
                    <a:pt x="2240751" y="2193352"/>
                  </a:lnTo>
                  <a:lnTo>
                    <a:pt x="2767300" y="803186"/>
                  </a:lnTo>
                  <a:close/>
                </a:path>
                <a:path w="4377690" h="2193925">
                  <a:moveTo>
                    <a:pt x="3018239" y="546607"/>
                  </a:moveTo>
                  <a:lnTo>
                    <a:pt x="2930368" y="546607"/>
                  </a:lnTo>
                  <a:lnTo>
                    <a:pt x="2306676" y="2193352"/>
                  </a:lnTo>
                  <a:lnTo>
                    <a:pt x="2394547" y="2193352"/>
                  </a:lnTo>
                  <a:lnTo>
                    <a:pt x="3018239" y="546607"/>
                  </a:lnTo>
                  <a:close/>
                </a:path>
                <a:path w="4377690" h="2193925">
                  <a:moveTo>
                    <a:pt x="3231180" y="390436"/>
                  </a:moveTo>
                  <a:lnTo>
                    <a:pt x="3143296" y="390436"/>
                  </a:lnTo>
                  <a:lnTo>
                    <a:pt x="2460435" y="2193352"/>
                  </a:lnTo>
                  <a:lnTo>
                    <a:pt x="2548332" y="2193352"/>
                  </a:lnTo>
                  <a:lnTo>
                    <a:pt x="3231180" y="390436"/>
                  </a:lnTo>
                  <a:close/>
                </a:path>
                <a:path w="4377690" h="2193925">
                  <a:moveTo>
                    <a:pt x="3482132" y="133870"/>
                  </a:moveTo>
                  <a:lnTo>
                    <a:pt x="3394261" y="133870"/>
                  </a:lnTo>
                  <a:lnTo>
                    <a:pt x="2614232" y="2193352"/>
                  </a:lnTo>
                  <a:lnTo>
                    <a:pt x="2702103" y="2193352"/>
                  </a:lnTo>
                  <a:lnTo>
                    <a:pt x="3482132" y="133870"/>
                  </a:lnTo>
                  <a:close/>
                </a:path>
                <a:path w="4377690" h="2193925">
                  <a:moveTo>
                    <a:pt x="3538736" y="390436"/>
                  </a:moveTo>
                  <a:lnTo>
                    <a:pt x="3450852" y="390436"/>
                  </a:lnTo>
                  <a:lnTo>
                    <a:pt x="2768016" y="2193352"/>
                  </a:lnTo>
                  <a:lnTo>
                    <a:pt x="2855888" y="2193352"/>
                  </a:lnTo>
                  <a:lnTo>
                    <a:pt x="3538736" y="390436"/>
                  </a:lnTo>
                  <a:close/>
                </a:path>
                <a:path w="4377690" h="2193925">
                  <a:moveTo>
                    <a:pt x="3646038" y="513143"/>
                  </a:moveTo>
                  <a:lnTo>
                    <a:pt x="3558167" y="513143"/>
                  </a:lnTo>
                  <a:lnTo>
                    <a:pt x="2921788" y="2193352"/>
                  </a:lnTo>
                  <a:lnTo>
                    <a:pt x="3009659" y="2193352"/>
                  </a:lnTo>
                  <a:lnTo>
                    <a:pt x="3646038" y="513143"/>
                  </a:lnTo>
                  <a:close/>
                </a:path>
                <a:path w="4377690" h="2193925">
                  <a:moveTo>
                    <a:pt x="3846292" y="390436"/>
                  </a:moveTo>
                  <a:lnTo>
                    <a:pt x="3758421" y="390436"/>
                  </a:lnTo>
                  <a:lnTo>
                    <a:pt x="3075572" y="2193352"/>
                  </a:lnTo>
                  <a:lnTo>
                    <a:pt x="3163431" y="2193352"/>
                  </a:lnTo>
                  <a:lnTo>
                    <a:pt x="3846292" y="390436"/>
                  </a:lnTo>
                  <a:close/>
                </a:path>
                <a:path w="4377690" h="2193925">
                  <a:moveTo>
                    <a:pt x="4042329" y="278879"/>
                  </a:moveTo>
                  <a:lnTo>
                    <a:pt x="3954445" y="278879"/>
                  </a:lnTo>
                  <a:lnTo>
                    <a:pt x="3229331" y="2193352"/>
                  </a:lnTo>
                  <a:lnTo>
                    <a:pt x="3317215" y="2193352"/>
                  </a:lnTo>
                  <a:lnTo>
                    <a:pt x="4042329" y="278879"/>
                  </a:lnTo>
                  <a:close/>
                </a:path>
                <a:path w="4377690" h="2193925">
                  <a:moveTo>
                    <a:pt x="4301727" y="0"/>
                  </a:moveTo>
                  <a:lnTo>
                    <a:pt x="4213855" y="0"/>
                  </a:lnTo>
                  <a:lnTo>
                    <a:pt x="3383128" y="2193352"/>
                  </a:lnTo>
                  <a:lnTo>
                    <a:pt x="3470999" y="2193352"/>
                  </a:lnTo>
                  <a:lnTo>
                    <a:pt x="4301727" y="0"/>
                  </a:lnTo>
                  <a:close/>
                </a:path>
                <a:path w="4377690" h="2193925">
                  <a:moveTo>
                    <a:pt x="4377240" y="167322"/>
                  </a:moveTo>
                  <a:lnTo>
                    <a:pt x="4304267" y="167322"/>
                  </a:lnTo>
                  <a:lnTo>
                    <a:pt x="3536900" y="2193352"/>
                  </a:lnTo>
                  <a:lnTo>
                    <a:pt x="3624771" y="2193352"/>
                  </a:lnTo>
                  <a:lnTo>
                    <a:pt x="4377240" y="206625"/>
                  </a:lnTo>
                  <a:lnTo>
                    <a:pt x="4377240" y="167322"/>
                  </a:lnTo>
                  <a:close/>
                </a:path>
                <a:path w="4377690" h="2193925">
                  <a:moveTo>
                    <a:pt x="4377240" y="380621"/>
                  </a:moveTo>
                  <a:lnTo>
                    <a:pt x="3690684" y="2193352"/>
                  </a:lnTo>
                  <a:lnTo>
                    <a:pt x="3778543" y="2193352"/>
                  </a:lnTo>
                  <a:lnTo>
                    <a:pt x="4377240" y="612653"/>
                  </a:lnTo>
                  <a:lnTo>
                    <a:pt x="4377240" y="380621"/>
                  </a:lnTo>
                  <a:close/>
                </a:path>
                <a:path w="4377690" h="2193925">
                  <a:moveTo>
                    <a:pt x="4377240" y="786642"/>
                  </a:moveTo>
                  <a:lnTo>
                    <a:pt x="3844455" y="2193352"/>
                  </a:lnTo>
                  <a:lnTo>
                    <a:pt x="3932339" y="2193352"/>
                  </a:lnTo>
                  <a:lnTo>
                    <a:pt x="4377240" y="1018682"/>
                  </a:lnTo>
                  <a:lnTo>
                    <a:pt x="4377240" y="786642"/>
                  </a:lnTo>
                  <a:close/>
                </a:path>
                <a:path w="4377690" h="2193925">
                  <a:moveTo>
                    <a:pt x="4377240" y="1192678"/>
                  </a:moveTo>
                  <a:lnTo>
                    <a:pt x="3998240" y="2193352"/>
                  </a:lnTo>
                  <a:lnTo>
                    <a:pt x="4086111" y="2193352"/>
                  </a:lnTo>
                  <a:lnTo>
                    <a:pt x="4377240" y="1424673"/>
                  </a:lnTo>
                  <a:lnTo>
                    <a:pt x="4377240" y="1192678"/>
                  </a:lnTo>
                  <a:close/>
                </a:path>
                <a:path w="4377690" h="2193925">
                  <a:moveTo>
                    <a:pt x="4377240" y="1598720"/>
                  </a:moveTo>
                  <a:lnTo>
                    <a:pt x="4152024" y="2193352"/>
                  </a:lnTo>
                  <a:lnTo>
                    <a:pt x="4239895" y="2193352"/>
                  </a:lnTo>
                  <a:lnTo>
                    <a:pt x="4377240" y="1830725"/>
                  </a:lnTo>
                  <a:lnTo>
                    <a:pt x="4377240" y="1598720"/>
                  </a:lnTo>
                  <a:close/>
                </a:path>
                <a:path w="4377690" h="2193925">
                  <a:moveTo>
                    <a:pt x="4377240" y="2004722"/>
                  </a:moveTo>
                  <a:lnTo>
                    <a:pt x="4305796" y="2193352"/>
                  </a:lnTo>
                  <a:lnTo>
                    <a:pt x="4377240" y="2193352"/>
                  </a:lnTo>
                  <a:lnTo>
                    <a:pt x="4377240" y="2004722"/>
                  </a:lnTo>
                  <a:close/>
                </a:path>
                <a:path w="4377690" h="2193925">
                  <a:moveTo>
                    <a:pt x="144890" y="2042756"/>
                  </a:moveTo>
                  <a:lnTo>
                    <a:pt x="57031" y="2042756"/>
                  </a:lnTo>
                  <a:lnTo>
                    <a:pt x="0" y="2193352"/>
                  </a:lnTo>
                  <a:lnTo>
                    <a:pt x="87869" y="2193352"/>
                  </a:lnTo>
                  <a:lnTo>
                    <a:pt x="144890" y="2042756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21143" y="5271871"/>
              <a:ext cx="5683885" cy="4481830"/>
            </a:xfrm>
            <a:custGeom>
              <a:avLst/>
              <a:gdLst/>
              <a:ahLst/>
              <a:cxnLst/>
              <a:rect l="l" t="t" r="r" b="b"/>
              <a:pathLst>
                <a:path w="5683884" h="4481830">
                  <a:moveTo>
                    <a:pt x="5683656" y="0"/>
                  </a:moveTo>
                  <a:lnTo>
                    <a:pt x="4808753" y="1214945"/>
                  </a:lnTo>
                  <a:lnTo>
                    <a:pt x="4439450" y="1235456"/>
                  </a:lnTo>
                  <a:lnTo>
                    <a:pt x="3555923" y="2837154"/>
                  </a:lnTo>
                  <a:lnTo>
                    <a:pt x="3545713" y="2844965"/>
                  </a:lnTo>
                  <a:lnTo>
                    <a:pt x="3545713" y="2855696"/>
                  </a:lnTo>
                  <a:lnTo>
                    <a:pt x="3162973" y="3549548"/>
                  </a:lnTo>
                  <a:lnTo>
                    <a:pt x="3151162" y="3559124"/>
                  </a:lnTo>
                  <a:lnTo>
                    <a:pt x="3151162" y="3570948"/>
                  </a:lnTo>
                  <a:lnTo>
                    <a:pt x="2846044" y="4124096"/>
                  </a:lnTo>
                  <a:lnTo>
                    <a:pt x="2604351" y="3910304"/>
                  </a:lnTo>
                  <a:lnTo>
                    <a:pt x="2923044" y="3755707"/>
                  </a:lnTo>
                  <a:lnTo>
                    <a:pt x="3151162" y="3570948"/>
                  </a:lnTo>
                  <a:lnTo>
                    <a:pt x="3151162" y="3559124"/>
                  </a:lnTo>
                  <a:lnTo>
                    <a:pt x="2918129" y="3747859"/>
                  </a:lnTo>
                  <a:lnTo>
                    <a:pt x="2596870" y="3903688"/>
                  </a:lnTo>
                  <a:lnTo>
                    <a:pt x="2587917" y="3895775"/>
                  </a:lnTo>
                  <a:lnTo>
                    <a:pt x="2587917" y="3908031"/>
                  </a:lnTo>
                  <a:lnTo>
                    <a:pt x="2314575" y="4040619"/>
                  </a:lnTo>
                  <a:lnTo>
                    <a:pt x="2117521" y="3979926"/>
                  </a:lnTo>
                  <a:lnTo>
                    <a:pt x="2424595" y="3763543"/>
                  </a:lnTo>
                  <a:lnTo>
                    <a:pt x="2587917" y="3908031"/>
                  </a:lnTo>
                  <a:lnTo>
                    <a:pt x="2587917" y="3895775"/>
                  </a:lnTo>
                  <a:lnTo>
                    <a:pt x="2438463" y="3763543"/>
                  </a:lnTo>
                  <a:lnTo>
                    <a:pt x="2425230" y="3751846"/>
                  </a:lnTo>
                  <a:lnTo>
                    <a:pt x="2107298" y="3976789"/>
                  </a:lnTo>
                  <a:lnTo>
                    <a:pt x="1548917" y="3804793"/>
                  </a:lnTo>
                  <a:lnTo>
                    <a:pt x="1999018" y="3150222"/>
                  </a:lnTo>
                  <a:lnTo>
                    <a:pt x="3097453" y="3198977"/>
                  </a:lnTo>
                  <a:lnTo>
                    <a:pt x="3110484" y="3189630"/>
                  </a:lnTo>
                  <a:lnTo>
                    <a:pt x="3172256" y="3144736"/>
                  </a:lnTo>
                  <a:lnTo>
                    <a:pt x="3210928" y="3115945"/>
                  </a:lnTo>
                  <a:lnTo>
                    <a:pt x="3290341" y="3055594"/>
                  </a:lnTo>
                  <a:lnTo>
                    <a:pt x="3545713" y="2855696"/>
                  </a:lnTo>
                  <a:lnTo>
                    <a:pt x="3545713" y="2844965"/>
                  </a:lnTo>
                  <a:lnTo>
                    <a:pt x="3094710" y="3189630"/>
                  </a:lnTo>
                  <a:lnTo>
                    <a:pt x="2206701" y="3150222"/>
                  </a:lnTo>
                  <a:lnTo>
                    <a:pt x="1994357" y="3140799"/>
                  </a:lnTo>
                  <a:lnTo>
                    <a:pt x="1539722" y="3801961"/>
                  </a:lnTo>
                  <a:lnTo>
                    <a:pt x="1534248" y="3800284"/>
                  </a:lnTo>
                  <a:lnTo>
                    <a:pt x="1534248" y="3809911"/>
                  </a:lnTo>
                  <a:lnTo>
                    <a:pt x="1267079" y="4198455"/>
                  </a:lnTo>
                  <a:lnTo>
                    <a:pt x="979512" y="4262755"/>
                  </a:lnTo>
                  <a:lnTo>
                    <a:pt x="1377403" y="3761587"/>
                  </a:lnTo>
                  <a:lnTo>
                    <a:pt x="1534248" y="3809911"/>
                  </a:lnTo>
                  <a:lnTo>
                    <a:pt x="1534248" y="3800284"/>
                  </a:lnTo>
                  <a:lnTo>
                    <a:pt x="1408696" y="3761587"/>
                  </a:lnTo>
                  <a:lnTo>
                    <a:pt x="1374101" y="3750932"/>
                  </a:lnTo>
                  <a:lnTo>
                    <a:pt x="965212" y="4265942"/>
                  </a:lnTo>
                  <a:lnTo>
                    <a:pt x="0" y="4481728"/>
                  </a:lnTo>
                  <a:lnTo>
                    <a:pt x="42100" y="4481728"/>
                  </a:lnTo>
                  <a:lnTo>
                    <a:pt x="956106" y="4277398"/>
                  </a:lnTo>
                  <a:lnTo>
                    <a:pt x="793889" y="4481728"/>
                  </a:lnTo>
                  <a:lnTo>
                    <a:pt x="805662" y="4481728"/>
                  </a:lnTo>
                  <a:lnTo>
                    <a:pt x="970419" y="4274197"/>
                  </a:lnTo>
                  <a:lnTo>
                    <a:pt x="1272590" y="4206646"/>
                  </a:lnTo>
                  <a:lnTo>
                    <a:pt x="1543443" y="3812743"/>
                  </a:lnTo>
                  <a:lnTo>
                    <a:pt x="2097811" y="3983507"/>
                  </a:lnTo>
                  <a:lnTo>
                    <a:pt x="1620075" y="4321505"/>
                  </a:lnTo>
                  <a:lnTo>
                    <a:pt x="1355191" y="4481728"/>
                  </a:lnTo>
                  <a:lnTo>
                    <a:pt x="1370761" y="4481728"/>
                  </a:lnTo>
                  <a:lnTo>
                    <a:pt x="1626273" y="4326090"/>
                  </a:lnTo>
                  <a:lnTo>
                    <a:pt x="2107996" y="3986644"/>
                  </a:lnTo>
                  <a:lnTo>
                    <a:pt x="2315337" y="4050500"/>
                  </a:lnTo>
                  <a:lnTo>
                    <a:pt x="2335669" y="4040619"/>
                  </a:lnTo>
                  <a:lnTo>
                    <a:pt x="2595384" y="3914648"/>
                  </a:lnTo>
                  <a:lnTo>
                    <a:pt x="2848572" y="4138612"/>
                  </a:lnTo>
                  <a:lnTo>
                    <a:pt x="2856585" y="4124096"/>
                  </a:lnTo>
                  <a:lnTo>
                    <a:pt x="3170212" y="3555517"/>
                  </a:lnTo>
                  <a:lnTo>
                    <a:pt x="3972153" y="2906001"/>
                  </a:lnTo>
                  <a:lnTo>
                    <a:pt x="4341838" y="3046006"/>
                  </a:lnTo>
                  <a:lnTo>
                    <a:pt x="4356671" y="3035681"/>
                  </a:lnTo>
                  <a:lnTo>
                    <a:pt x="5683643" y="2111781"/>
                  </a:lnTo>
                  <a:lnTo>
                    <a:pt x="5683643" y="2100554"/>
                  </a:lnTo>
                  <a:lnTo>
                    <a:pt x="4340542" y="3035681"/>
                  </a:lnTo>
                  <a:lnTo>
                    <a:pt x="3998201" y="2906001"/>
                  </a:lnTo>
                  <a:lnTo>
                    <a:pt x="3970477" y="2895498"/>
                  </a:lnTo>
                  <a:lnTo>
                    <a:pt x="3182023" y="3534118"/>
                  </a:lnTo>
                  <a:lnTo>
                    <a:pt x="3564255" y="2841180"/>
                  </a:lnTo>
                  <a:lnTo>
                    <a:pt x="3746741" y="2698318"/>
                  </a:lnTo>
                  <a:lnTo>
                    <a:pt x="3827437" y="2636583"/>
                  </a:lnTo>
                  <a:lnTo>
                    <a:pt x="3866896" y="2606916"/>
                  </a:lnTo>
                  <a:lnTo>
                    <a:pt x="3905631" y="2578227"/>
                  </a:lnTo>
                  <a:lnTo>
                    <a:pt x="3943566" y="2550630"/>
                  </a:lnTo>
                  <a:lnTo>
                    <a:pt x="3980599" y="2524252"/>
                  </a:lnTo>
                  <a:lnTo>
                    <a:pt x="4949672" y="1522679"/>
                  </a:lnTo>
                  <a:lnTo>
                    <a:pt x="5683656" y="1233335"/>
                  </a:lnTo>
                  <a:lnTo>
                    <a:pt x="5683656" y="1223429"/>
                  </a:lnTo>
                  <a:lnTo>
                    <a:pt x="4944453" y="1514817"/>
                  </a:lnTo>
                  <a:lnTo>
                    <a:pt x="3974566" y="2517229"/>
                  </a:lnTo>
                  <a:lnTo>
                    <a:pt x="3574148" y="2823235"/>
                  </a:lnTo>
                  <a:lnTo>
                    <a:pt x="4445063" y="1244371"/>
                  </a:lnTo>
                  <a:lnTo>
                    <a:pt x="4813643" y="1223899"/>
                  </a:lnTo>
                  <a:lnTo>
                    <a:pt x="5683656" y="15735"/>
                  </a:lnTo>
                  <a:lnTo>
                    <a:pt x="5683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8673" y="8373939"/>
              <a:ext cx="81432" cy="814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8119" y="8152600"/>
              <a:ext cx="2644775" cy="1193165"/>
            </a:xfrm>
            <a:custGeom>
              <a:avLst/>
              <a:gdLst/>
              <a:ahLst/>
              <a:cxnLst/>
              <a:rect l="l" t="t" r="r" b="b"/>
              <a:pathLst>
                <a:path w="2644775" h="1193165">
                  <a:moveTo>
                    <a:pt x="57569" y="875512"/>
                  </a:moveTo>
                  <a:lnTo>
                    <a:pt x="55308" y="864311"/>
                  </a:lnTo>
                  <a:lnTo>
                    <a:pt x="49136" y="855154"/>
                  </a:lnTo>
                  <a:lnTo>
                    <a:pt x="39979" y="848995"/>
                  </a:lnTo>
                  <a:lnTo>
                    <a:pt x="28778" y="846734"/>
                  </a:lnTo>
                  <a:lnTo>
                    <a:pt x="17576" y="848995"/>
                  </a:lnTo>
                  <a:lnTo>
                    <a:pt x="8432" y="855154"/>
                  </a:lnTo>
                  <a:lnTo>
                    <a:pt x="2260" y="864311"/>
                  </a:lnTo>
                  <a:lnTo>
                    <a:pt x="0" y="875512"/>
                  </a:lnTo>
                  <a:lnTo>
                    <a:pt x="2260" y="886714"/>
                  </a:lnTo>
                  <a:lnTo>
                    <a:pt x="8432" y="895870"/>
                  </a:lnTo>
                  <a:lnTo>
                    <a:pt x="17576" y="902042"/>
                  </a:lnTo>
                  <a:lnTo>
                    <a:pt x="28778" y="904303"/>
                  </a:lnTo>
                  <a:lnTo>
                    <a:pt x="39979" y="902042"/>
                  </a:lnTo>
                  <a:lnTo>
                    <a:pt x="49136" y="895870"/>
                  </a:lnTo>
                  <a:lnTo>
                    <a:pt x="55308" y="886714"/>
                  </a:lnTo>
                  <a:lnTo>
                    <a:pt x="57569" y="875512"/>
                  </a:lnTo>
                  <a:close/>
                </a:path>
                <a:path w="2644775" h="1193165">
                  <a:moveTo>
                    <a:pt x="997915" y="1164196"/>
                  </a:moveTo>
                  <a:lnTo>
                    <a:pt x="995654" y="1152982"/>
                  </a:lnTo>
                  <a:lnTo>
                    <a:pt x="989482" y="1143838"/>
                  </a:lnTo>
                  <a:lnTo>
                    <a:pt x="980325" y="1137666"/>
                  </a:lnTo>
                  <a:lnTo>
                    <a:pt x="969124" y="1135405"/>
                  </a:lnTo>
                  <a:lnTo>
                    <a:pt x="957922" y="1137666"/>
                  </a:lnTo>
                  <a:lnTo>
                    <a:pt x="948778" y="1143838"/>
                  </a:lnTo>
                  <a:lnTo>
                    <a:pt x="942606" y="1152982"/>
                  </a:lnTo>
                  <a:lnTo>
                    <a:pt x="940346" y="1164196"/>
                  </a:lnTo>
                  <a:lnTo>
                    <a:pt x="949337" y="1185481"/>
                  </a:lnTo>
                  <a:lnTo>
                    <a:pt x="969124" y="1192580"/>
                  </a:lnTo>
                  <a:lnTo>
                    <a:pt x="988923" y="1185481"/>
                  </a:lnTo>
                  <a:lnTo>
                    <a:pt x="997915" y="1164196"/>
                  </a:lnTo>
                  <a:close/>
                </a:path>
                <a:path w="2644775" h="1193165">
                  <a:moveTo>
                    <a:pt x="1106728" y="876960"/>
                  </a:moveTo>
                  <a:lnTo>
                    <a:pt x="1104468" y="865759"/>
                  </a:lnTo>
                  <a:lnTo>
                    <a:pt x="1098296" y="856615"/>
                  </a:lnTo>
                  <a:lnTo>
                    <a:pt x="1089152" y="850442"/>
                  </a:lnTo>
                  <a:lnTo>
                    <a:pt x="1077937" y="848182"/>
                  </a:lnTo>
                  <a:lnTo>
                    <a:pt x="1066749" y="850442"/>
                  </a:lnTo>
                  <a:lnTo>
                    <a:pt x="1057592" y="856615"/>
                  </a:lnTo>
                  <a:lnTo>
                    <a:pt x="1051433" y="865759"/>
                  </a:lnTo>
                  <a:lnTo>
                    <a:pt x="1049159" y="876960"/>
                  </a:lnTo>
                  <a:lnTo>
                    <a:pt x="1051433" y="888174"/>
                  </a:lnTo>
                  <a:lnTo>
                    <a:pt x="1057592" y="897318"/>
                  </a:lnTo>
                  <a:lnTo>
                    <a:pt x="1066749" y="903490"/>
                  </a:lnTo>
                  <a:lnTo>
                    <a:pt x="1077937" y="905751"/>
                  </a:lnTo>
                  <a:lnTo>
                    <a:pt x="1089152" y="903490"/>
                  </a:lnTo>
                  <a:lnTo>
                    <a:pt x="1098296" y="897318"/>
                  </a:lnTo>
                  <a:lnTo>
                    <a:pt x="1104468" y="888174"/>
                  </a:lnTo>
                  <a:lnTo>
                    <a:pt x="1106728" y="876960"/>
                  </a:lnTo>
                  <a:close/>
                </a:path>
                <a:path w="2644775" h="1193165">
                  <a:moveTo>
                    <a:pt x="2644356" y="20015"/>
                  </a:moveTo>
                  <a:lnTo>
                    <a:pt x="2642781" y="12230"/>
                  </a:lnTo>
                  <a:lnTo>
                    <a:pt x="2638488" y="5867"/>
                  </a:lnTo>
                  <a:lnTo>
                    <a:pt x="2632125" y="1574"/>
                  </a:lnTo>
                  <a:lnTo>
                    <a:pt x="2624340" y="0"/>
                  </a:lnTo>
                  <a:lnTo>
                    <a:pt x="2616543" y="1574"/>
                  </a:lnTo>
                  <a:lnTo>
                    <a:pt x="2610180" y="5867"/>
                  </a:lnTo>
                  <a:lnTo>
                    <a:pt x="2605887" y="12230"/>
                  </a:lnTo>
                  <a:lnTo>
                    <a:pt x="2604325" y="20015"/>
                  </a:lnTo>
                  <a:lnTo>
                    <a:pt x="2605887" y="27813"/>
                  </a:lnTo>
                  <a:lnTo>
                    <a:pt x="2610180" y="34175"/>
                  </a:lnTo>
                  <a:lnTo>
                    <a:pt x="2616543" y="38455"/>
                  </a:lnTo>
                  <a:lnTo>
                    <a:pt x="2624340" y="40030"/>
                  </a:lnTo>
                  <a:lnTo>
                    <a:pt x="2632125" y="38455"/>
                  </a:lnTo>
                  <a:lnTo>
                    <a:pt x="2638488" y="34175"/>
                  </a:lnTo>
                  <a:lnTo>
                    <a:pt x="2642781" y="27813"/>
                  </a:lnTo>
                  <a:lnTo>
                    <a:pt x="2644356" y="20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1023" y="8982944"/>
              <a:ext cx="81432" cy="814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62200" y="6483476"/>
              <a:ext cx="3229610" cy="3020060"/>
            </a:xfrm>
            <a:custGeom>
              <a:avLst/>
              <a:gdLst/>
              <a:ahLst/>
              <a:cxnLst/>
              <a:rect l="l" t="t" r="r" b="b"/>
              <a:pathLst>
                <a:path w="3229609" h="3020059">
                  <a:moveTo>
                    <a:pt x="57569" y="2990939"/>
                  </a:moveTo>
                  <a:lnTo>
                    <a:pt x="55308" y="2979724"/>
                  </a:lnTo>
                  <a:lnTo>
                    <a:pt x="49136" y="2970580"/>
                  </a:lnTo>
                  <a:lnTo>
                    <a:pt x="39992" y="2964421"/>
                  </a:lnTo>
                  <a:lnTo>
                    <a:pt x="28778" y="2962160"/>
                  </a:lnTo>
                  <a:lnTo>
                    <a:pt x="17576" y="2964421"/>
                  </a:lnTo>
                  <a:lnTo>
                    <a:pt x="8432" y="2970580"/>
                  </a:lnTo>
                  <a:lnTo>
                    <a:pt x="2260" y="2979724"/>
                  </a:lnTo>
                  <a:lnTo>
                    <a:pt x="0" y="2990939"/>
                  </a:lnTo>
                  <a:lnTo>
                    <a:pt x="2260" y="3002127"/>
                  </a:lnTo>
                  <a:lnTo>
                    <a:pt x="8432" y="3011284"/>
                  </a:lnTo>
                  <a:lnTo>
                    <a:pt x="17576" y="3017443"/>
                  </a:lnTo>
                  <a:lnTo>
                    <a:pt x="28778" y="3019717"/>
                  </a:lnTo>
                  <a:lnTo>
                    <a:pt x="39992" y="3017443"/>
                  </a:lnTo>
                  <a:lnTo>
                    <a:pt x="49136" y="3011284"/>
                  </a:lnTo>
                  <a:lnTo>
                    <a:pt x="55308" y="3002127"/>
                  </a:lnTo>
                  <a:lnTo>
                    <a:pt x="57569" y="2990939"/>
                  </a:lnTo>
                  <a:close/>
                </a:path>
                <a:path w="3229609" h="3020059">
                  <a:moveTo>
                    <a:pt x="1635048" y="2919742"/>
                  </a:moveTo>
                  <a:lnTo>
                    <a:pt x="1632788" y="2908541"/>
                  </a:lnTo>
                  <a:lnTo>
                    <a:pt x="1626616" y="2899397"/>
                  </a:lnTo>
                  <a:lnTo>
                    <a:pt x="1617459" y="2893225"/>
                  </a:lnTo>
                  <a:lnTo>
                    <a:pt x="1606257" y="2890964"/>
                  </a:lnTo>
                  <a:lnTo>
                    <a:pt x="1595056" y="2893225"/>
                  </a:lnTo>
                  <a:lnTo>
                    <a:pt x="1585899" y="2899397"/>
                  </a:lnTo>
                  <a:lnTo>
                    <a:pt x="1579727" y="2908541"/>
                  </a:lnTo>
                  <a:lnTo>
                    <a:pt x="1577467" y="2919742"/>
                  </a:lnTo>
                  <a:lnTo>
                    <a:pt x="1579727" y="2930956"/>
                  </a:lnTo>
                  <a:lnTo>
                    <a:pt x="1585899" y="2940100"/>
                  </a:lnTo>
                  <a:lnTo>
                    <a:pt x="1595056" y="2946273"/>
                  </a:lnTo>
                  <a:lnTo>
                    <a:pt x="1606257" y="2948533"/>
                  </a:lnTo>
                  <a:lnTo>
                    <a:pt x="1617459" y="2946273"/>
                  </a:lnTo>
                  <a:lnTo>
                    <a:pt x="1626616" y="2940100"/>
                  </a:lnTo>
                  <a:lnTo>
                    <a:pt x="1632788" y="2930956"/>
                  </a:lnTo>
                  <a:lnTo>
                    <a:pt x="1635048" y="2919742"/>
                  </a:lnTo>
                  <a:close/>
                </a:path>
                <a:path w="3229609" h="3020059">
                  <a:moveTo>
                    <a:pt x="3229521" y="28308"/>
                  </a:moveTo>
                  <a:lnTo>
                    <a:pt x="3227286" y="17297"/>
                  </a:lnTo>
                  <a:lnTo>
                    <a:pt x="3221228" y="8293"/>
                  </a:lnTo>
                  <a:lnTo>
                    <a:pt x="3212223" y="2222"/>
                  </a:lnTo>
                  <a:lnTo>
                    <a:pt x="3201212" y="0"/>
                  </a:lnTo>
                  <a:lnTo>
                    <a:pt x="3190189" y="2222"/>
                  </a:lnTo>
                  <a:lnTo>
                    <a:pt x="3181185" y="8293"/>
                  </a:lnTo>
                  <a:lnTo>
                    <a:pt x="3175127" y="17297"/>
                  </a:lnTo>
                  <a:lnTo>
                    <a:pt x="3172904" y="28308"/>
                  </a:lnTo>
                  <a:lnTo>
                    <a:pt x="3175127" y="39331"/>
                  </a:lnTo>
                  <a:lnTo>
                    <a:pt x="3181185" y="48323"/>
                  </a:lnTo>
                  <a:lnTo>
                    <a:pt x="3190189" y="54394"/>
                  </a:lnTo>
                  <a:lnTo>
                    <a:pt x="3201212" y="56616"/>
                  </a:lnTo>
                  <a:lnTo>
                    <a:pt x="3212223" y="54394"/>
                  </a:lnTo>
                  <a:lnTo>
                    <a:pt x="3221228" y="48323"/>
                  </a:lnTo>
                  <a:lnTo>
                    <a:pt x="3227286" y="39331"/>
                  </a:lnTo>
                  <a:lnTo>
                    <a:pt x="3229521" y="28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92232" y="6451182"/>
              <a:ext cx="80238" cy="802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70425" y="5504319"/>
              <a:ext cx="1580515" cy="2317115"/>
            </a:xfrm>
            <a:custGeom>
              <a:avLst/>
              <a:gdLst/>
              <a:ahLst/>
              <a:cxnLst/>
              <a:rect l="l" t="t" r="r" b="b"/>
              <a:pathLst>
                <a:path w="1580515" h="2317115">
                  <a:moveTo>
                    <a:pt x="56616" y="2288298"/>
                  </a:moveTo>
                  <a:lnTo>
                    <a:pt x="54394" y="2277275"/>
                  </a:lnTo>
                  <a:lnTo>
                    <a:pt x="48323" y="2268270"/>
                  </a:lnTo>
                  <a:lnTo>
                    <a:pt x="39331" y="2262213"/>
                  </a:lnTo>
                  <a:lnTo>
                    <a:pt x="28308" y="2259990"/>
                  </a:lnTo>
                  <a:lnTo>
                    <a:pt x="17297" y="2262213"/>
                  </a:lnTo>
                  <a:lnTo>
                    <a:pt x="8293" y="2268270"/>
                  </a:lnTo>
                  <a:lnTo>
                    <a:pt x="2222" y="2277275"/>
                  </a:lnTo>
                  <a:lnTo>
                    <a:pt x="0" y="2288298"/>
                  </a:lnTo>
                  <a:lnTo>
                    <a:pt x="2222" y="2299309"/>
                  </a:lnTo>
                  <a:lnTo>
                    <a:pt x="8293" y="2308301"/>
                  </a:lnTo>
                  <a:lnTo>
                    <a:pt x="17297" y="2314371"/>
                  </a:lnTo>
                  <a:lnTo>
                    <a:pt x="28308" y="2316607"/>
                  </a:lnTo>
                  <a:lnTo>
                    <a:pt x="39331" y="2314371"/>
                  </a:lnTo>
                  <a:lnTo>
                    <a:pt x="48323" y="2308301"/>
                  </a:lnTo>
                  <a:lnTo>
                    <a:pt x="54394" y="2299309"/>
                  </a:lnTo>
                  <a:lnTo>
                    <a:pt x="56616" y="2288298"/>
                  </a:lnTo>
                  <a:close/>
                </a:path>
                <a:path w="1580515" h="2317115">
                  <a:moveTo>
                    <a:pt x="1017803" y="1286306"/>
                  </a:moveTo>
                  <a:lnTo>
                    <a:pt x="1016228" y="1278509"/>
                  </a:lnTo>
                  <a:lnTo>
                    <a:pt x="1011936" y="1272146"/>
                  </a:lnTo>
                  <a:lnTo>
                    <a:pt x="1005573" y="1267853"/>
                  </a:lnTo>
                  <a:lnTo>
                    <a:pt x="997788" y="1266278"/>
                  </a:lnTo>
                  <a:lnTo>
                    <a:pt x="990003" y="1267853"/>
                  </a:lnTo>
                  <a:lnTo>
                    <a:pt x="983640" y="1272146"/>
                  </a:lnTo>
                  <a:lnTo>
                    <a:pt x="979347" y="1278509"/>
                  </a:lnTo>
                  <a:lnTo>
                    <a:pt x="977773" y="1286306"/>
                  </a:lnTo>
                  <a:lnTo>
                    <a:pt x="979347" y="1294091"/>
                  </a:lnTo>
                  <a:lnTo>
                    <a:pt x="983640" y="1300454"/>
                  </a:lnTo>
                  <a:lnTo>
                    <a:pt x="990003" y="1304734"/>
                  </a:lnTo>
                  <a:lnTo>
                    <a:pt x="997788" y="1306309"/>
                  </a:lnTo>
                  <a:lnTo>
                    <a:pt x="1005573" y="1304734"/>
                  </a:lnTo>
                  <a:lnTo>
                    <a:pt x="1011936" y="1300454"/>
                  </a:lnTo>
                  <a:lnTo>
                    <a:pt x="1016228" y="1294091"/>
                  </a:lnTo>
                  <a:lnTo>
                    <a:pt x="1017803" y="1286306"/>
                  </a:lnTo>
                  <a:close/>
                </a:path>
                <a:path w="1580515" h="2317115">
                  <a:moveTo>
                    <a:pt x="1579930" y="24422"/>
                  </a:moveTo>
                  <a:lnTo>
                    <a:pt x="1578013" y="14922"/>
                  </a:lnTo>
                  <a:lnTo>
                    <a:pt x="1572780" y="7162"/>
                  </a:lnTo>
                  <a:lnTo>
                    <a:pt x="1565021" y="1917"/>
                  </a:lnTo>
                  <a:lnTo>
                    <a:pt x="1555521" y="0"/>
                  </a:lnTo>
                  <a:lnTo>
                    <a:pt x="1546021" y="1917"/>
                  </a:lnTo>
                  <a:lnTo>
                    <a:pt x="1538249" y="7162"/>
                  </a:lnTo>
                  <a:lnTo>
                    <a:pt x="1533017" y="14922"/>
                  </a:lnTo>
                  <a:lnTo>
                    <a:pt x="1531099" y="24422"/>
                  </a:lnTo>
                  <a:lnTo>
                    <a:pt x="1533017" y="33934"/>
                  </a:lnTo>
                  <a:lnTo>
                    <a:pt x="1538249" y="41694"/>
                  </a:lnTo>
                  <a:lnTo>
                    <a:pt x="1546021" y="46913"/>
                  </a:lnTo>
                  <a:lnTo>
                    <a:pt x="1555521" y="48831"/>
                  </a:lnTo>
                  <a:lnTo>
                    <a:pt x="1565021" y="46913"/>
                  </a:lnTo>
                  <a:lnTo>
                    <a:pt x="1572780" y="41694"/>
                  </a:lnTo>
                  <a:lnTo>
                    <a:pt x="1578013" y="33934"/>
                  </a:lnTo>
                  <a:lnTo>
                    <a:pt x="1579930" y="2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4367" y="9558070"/>
              <a:ext cx="78498" cy="78498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29193" r="14905" b="28561"/>
          <a:stretch/>
        </p:blipFill>
        <p:spPr>
          <a:xfrm>
            <a:off x="7011120" y="623277"/>
            <a:ext cx="1850681" cy="801518"/>
          </a:xfrm>
          <a:prstGeom prst="rect">
            <a:avLst/>
          </a:prstGeom>
        </p:spPr>
      </p:pic>
      <p:sp>
        <p:nvSpPr>
          <p:cNvPr id="21" name="object 25"/>
          <p:cNvSpPr txBox="1"/>
          <p:nvPr/>
        </p:nvSpPr>
        <p:spPr>
          <a:xfrm>
            <a:off x="1571348" y="1978455"/>
            <a:ext cx="9161253" cy="2902117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мерах поддержки </a:t>
            </a:r>
          </a:p>
          <a:p>
            <a:pPr algn="ctr">
              <a:spcAft>
                <a:spcPts val="800"/>
              </a:spcAft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экспортно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ориентированных субъектов малого и среднего предпринимательства Республики Татарстан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Центра поддержки экспорта </a:t>
            </a:r>
          </a:p>
          <a:p>
            <a:pPr algn="ctr">
              <a:spcAft>
                <a:spcPts val="0"/>
              </a:spcAft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МКК «Фонд поддержки предпринимательства РТ»</a:t>
            </a:r>
          </a:p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Альбина Владимировна Гергерт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oogle Shape;59;p1">
            <a:extLst>
              <a:ext uri="{FF2B5EF4-FFF2-40B4-BE49-F238E27FC236}">
                <a16:creationId xmlns:a16="http://schemas.microsoft.com/office/drawing/2014/main" id="{CAD8B3EB-19E0-4F32-944E-CCF73178BC9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9234" y="267853"/>
            <a:ext cx="3264339" cy="140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93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9863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обучение/акселерация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473914"/>
            <a:ext cx="10913128" cy="553016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/>
              <a:t>Семинары: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«Основы экспортной деятельности».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«Возможности онлайн экспорта».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«Логистика для экспортеров».  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«Документационное сопровождение экспорта».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«Маркетинг как часть экспортного проекта».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 «Эффективная деловая коммуникация для экспортеров».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«Финансовые инструменты экспорта».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«Налоги в экспортной деятельности». 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«Правовые аспекты экспорта».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 «Таможенное регулирование экспорта».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 «Логистика для экспортеров».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1A0124C4-5995-4E13-B26A-FAF1F4EB80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82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293707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обучение/акселерация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974279"/>
            <a:ext cx="10913128" cy="5530165"/>
          </a:xfrm>
        </p:spPr>
        <p:txBody>
          <a:bodyPr/>
          <a:lstStyle/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endParaRPr lang="ru-RU" b="1" dirty="0"/>
          </a:p>
          <a:p>
            <a:pPr marL="0" lvl="0" indent="0" algn="ctr">
              <a:buNone/>
            </a:pPr>
            <a:r>
              <a:rPr lang="ru-RU" b="1" dirty="0"/>
              <a:t>Акселерационная программа «Экспортный Форсаж» </a:t>
            </a:r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sz="2600" dirty="0"/>
              <a:t>1.Вводный модуль: «Введение в экспортную и проектную деятельность»;</a:t>
            </a:r>
          </a:p>
          <a:p>
            <a:pPr marL="0" indent="0">
              <a:buNone/>
            </a:pPr>
            <a:r>
              <a:rPr lang="ru-RU" sz="2600" dirty="0"/>
              <a:t>2.Модуль 1: «Выбор рынка и поиск покупателей»;</a:t>
            </a:r>
          </a:p>
          <a:p>
            <a:pPr marL="0" indent="0">
              <a:buNone/>
            </a:pPr>
            <a:r>
              <a:rPr lang="ru-RU" sz="2600" dirty="0"/>
              <a:t>3.Модуль 2: «Экспортный маркетинг»;</a:t>
            </a:r>
          </a:p>
          <a:p>
            <a:pPr marL="0" indent="0">
              <a:buNone/>
            </a:pPr>
            <a:r>
              <a:rPr lang="ru-RU" sz="2600" dirty="0"/>
              <a:t>4.Модуль 3: «Формирование финансовых условий экспортной сделки»;</a:t>
            </a:r>
          </a:p>
          <a:p>
            <a:pPr marL="0" indent="0">
              <a:buNone/>
            </a:pPr>
            <a:r>
              <a:rPr lang="ru-RU" sz="2600" dirty="0"/>
              <a:t>5.Модуль 4: «Реализация экспортной сделки»;</a:t>
            </a:r>
          </a:p>
          <a:p>
            <a:pPr marL="0" indent="0">
              <a:buNone/>
            </a:pPr>
            <a:r>
              <a:rPr lang="ru-RU" sz="2600" dirty="0"/>
              <a:t>6.Модуль 5: «Переговоры и заключение контракта».</a:t>
            </a:r>
          </a:p>
          <a:p>
            <a:pPr marL="0" indent="0">
              <a:buNone/>
            </a:pPr>
            <a:r>
              <a:rPr lang="ru-RU" sz="2600" dirty="0"/>
              <a:t>Начало обучения – июль 2023 года.</a:t>
            </a: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5CD2FABB-C048-46E1-AA68-4172584A01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10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международные выставки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1682496"/>
            <a:ext cx="10913128" cy="4597994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аренда выставочной площади и доп. оборудования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застройка стенда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доставка выставочных образцов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организация работы переводчиков</a:t>
            </a:r>
            <a:endParaRPr lang="ru-RU" sz="2000" b="1" i="1" spc="-67" dirty="0">
              <a:solidFill>
                <a:srgbClr val="0033CC"/>
              </a:solidFill>
              <a:latin typeface="Trebuchet MS"/>
            </a:endParaRP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BC18725F-C118-4388-AA03-7456E1E345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31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международные выставки ЦПЭ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1682496"/>
            <a:ext cx="10913128" cy="4597994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/>
              <a:t>CNR </a:t>
            </a:r>
            <a:r>
              <a:rPr lang="ru-RU" sz="2400" b="1" dirty="0" err="1"/>
              <a:t>Food</a:t>
            </a:r>
            <a:r>
              <a:rPr lang="ru-RU" sz="2400" b="1" dirty="0"/>
              <a:t> </a:t>
            </a:r>
            <a:r>
              <a:rPr lang="ru-RU" sz="2400" b="1" dirty="0" err="1"/>
              <a:t>Istanbul</a:t>
            </a:r>
            <a:r>
              <a:rPr lang="ru-RU" sz="2400" b="1" dirty="0"/>
              <a:t> 2023 в г. Стамбул (ТУРЦИЯ) с 07.09.23 по 10.09.23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err="1"/>
              <a:t>WorldFood</a:t>
            </a:r>
            <a:r>
              <a:rPr lang="ru-RU" sz="2400" b="1" dirty="0"/>
              <a:t> </a:t>
            </a:r>
            <a:r>
              <a:rPr lang="ru-RU" sz="2400" b="1" dirty="0" err="1"/>
              <a:t>Moscow</a:t>
            </a:r>
            <a:r>
              <a:rPr lang="ru-RU" sz="2400" b="1" dirty="0"/>
              <a:t> 2023 в г. Москва (РОССИЯ) с 19.09.23 по 22.09.23 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/>
              <a:t>Международная промышленная выставка "</a:t>
            </a:r>
            <a:r>
              <a:rPr lang="ru-RU" sz="2400" b="1" dirty="0" err="1"/>
              <a:t>Expo-Russia</a:t>
            </a:r>
            <a:r>
              <a:rPr lang="ru-RU" sz="2400" b="1" dirty="0"/>
              <a:t> </a:t>
            </a:r>
            <a:r>
              <a:rPr lang="ru-RU" sz="2400" b="1" dirty="0" err="1"/>
              <a:t>Iran</a:t>
            </a:r>
            <a:r>
              <a:rPr lang="ru-RU" sz="2400" b="1" dirty="0"/>
              <a:t> 2023" в г. Тегеран (ИРАН, ИСЛАМСКАЯ РЕСПУБЛИКА) с 03.10.23 по 05.10.23 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err="1"/>
              <a:t>AgroWorld</a:t>
            </a:r>
            <a:r>
              <a:rPr lang="ru-RU" sz="2400" b="1" dirty="0"/>
              <a:t> </a:t>
            </a:r>
            <a:r>
              <a:rPr lang="ru-RU" sz="2400" b="1" dirty="0" err="1"/>
              <a:t>Kazakhstan</a:t>
            </a:r>
            <a:r>
              <a:rPr lang="ru-RU" sz="2400" b="1" dirty="0"/>
              <a:t> 2023 в г. Алматы (КАЗАХСТАН) с 01.11.23 по 03.11.23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/>
              <a:t>Мебель-2023 в г. Москва (РОССИЯ) с 20.11.23 по 24.11.23 </a:t>
            </a:r>
            <a:r>
              <a:rPr lang="ru-RU" dirty="0"/>
              <a:t> </a:t>
            </a:r>
          </a:p>
          <a:p>
            <a:pPr marL="0" indent="0" algn="ctr">
              <a:buNone/>
            </a:pPr>
            <a:endParaRPr lang="ru-RU" sz="2000" b="1" i="1" spc="-67" dirty="0">
              <a:solidFill>
                <a:srgbClr val="0033CC"/>
              </a:solidFill>
              <a:latin typeface="Trebuchet MS"/>
            </a:endParaRP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966860EA-8805-44B4-8531-886DA7BC15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20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международные выставки РЭЦ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1603131"/>
            <a:ext cx="10913128" cy="4597994"/>
          </a:xfrm>
        </p:spPr>
        <p:txBody>
          <a:bodyPr/>
          <a:lstStyle/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dirty="0"/>
              <a:t>Vietnam International Industrial Fair 2023</a:t>
            </a:r>
            <a:r>
              <a:rPr lang="ru-RU" sz="2400" b="1" dirty="0"/>
              <a:t> - многоотраслевая промышленная выставка с 10.10.2023 по 12.10.2023;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dirty="0"/>
              <a:t>GITEX 2023</a:t>
            </a:r>
            <a:r>
              <a:rPr lang="ru-RU" sz="2400" b="1" dirty="0"/>
              <a:t> - международная выставка информационных технологий с 16.10.2023 по 20.10.2023;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dirty="0"/>
              <a:t>Saudi Agriculture 2023</a:t>
            </a:r>
            <a:r>
              <a:rPr lang="ru-RU" sz="2400" b="1" dirty="0"/>
              <a:t> - комплексная выставка сельскохозяйственного сектора с 23.10.2023 по 26.10.2023;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b="1" dirty="0"/>
              <a:t>China International Import EXPO 2023</a:t>
            </a:r>
            <a:r>
              <a:rPr lang="ru-RU" sz="2400" b="1" dirty="0"/>
              <a:t> - Китайская государственная многоотраслевая выставка с 05.11.2023 по 10.11.2023;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dirty="0"/>
              <a:t>IFSEC South East Asia 2023</a:t>
            </a:r>
            <a:r>
              <a:rPr lang="ru-RU" sz="2400" b="1" dirty="0"/>
              <a:t> - международная выставка индустрии безопасности с 08.11.2023 по 10.11.2023</a:t>
            </a:r>
          </a:p>
          <a:p>
            <a:pPr marL="0" indent="0" algn="ctr">
              <a:buNone/>
            </a:pPr>
            <a:endParaRPr lang="ru-RU" sz="2000" b="1" i="1" spc="-67" dirty="0">
              <a:solidFill>
                <a:srgbClr val="0033CC"/>
              </a:solidFill>
              <a:latin typeface="Trebuchet MS"/>
            </a:endParaRP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527F6F23-582F-43A5-9AEE-1BADF6D899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15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международные выставки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1603131"/>
            <a:ext cx="10913128" cy="4597994"/>
          </a:xfrm>
        </p:spPr>
        <p:txBody>
          <a:bodyPr/>
          <a:lstStyle/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/>
              <a:t>FHC </a:t>
            </a:r>
            <a:r>
              <a:rPr lang="ru-RU" sz="2400" b="1" dirty="0" err="1"/>
              <a:t>Shanghai</a:t>
            </a:r>
            <a:r>
              <a:rPr lang="ru-RU" sz="2400" b="1" dirty="0"/>
              <a:t> </a:t>
            </a:r>
            <a:r>
              <a:rPr lang="ru-RU" sz="2400" b="1" dirty="0" err="1"/>
              <a:t>Global</a:t>
            </a:r>
            <a:r>
              <a:rPr lang="ru-RU" sz="2400" b="1" dirty="0"/>
              <a:t> </a:t>
            </a:r>
            <a:r>
              <a:rPr lang="ru-RU" sz="2400" b="1" dirty="0" err="1"/>
              <a:t>Food</a:t>
            </a:r>
            <a:r>
              <a:rPr lang="ru-RU" sz="2400" b="1" dirty="0"/>
              <a:t> </a:t>
            </a:r>
            <a:r>
              <a:rPr lang="ru-RU" sz="2400" b="1" dirty="0" err="1"/>
              <a:t>Trade</a:t>
            </a:r>
            <a:r>
              <a:rPr lang="ru-RU" sz="2400" b="1" dirty="0"/>
              <a:t> </a:t>
            </a:r>
            <a:r>
              <a:rPr lang="ru-RU" sz="2400" b="1" dirty="0" err="1"/>
              <a:t>Show</a:t>
            </a:r>
            <a:r>
              <a:rPr lang="ru-RU" sz="2400" b="1" dirty="0"/>
              <a:t> 2023 - международная выставка продуктов питания с 08.11.2023 по 10.11.2023;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err="1"/>
              <a:t>Wetex</a:t>
            </a:r>
            <a:r>
              <a:rPr lang="ru-RU" sz="2400" b="1" dirty="0"/>
              <a:t> &amp; </a:t>
            </a:r>
            <a:r>
              <a:rPr lang="ru-RU" sz="2400" b="1" dirty="0" err="1"/>
              <a:t>Dubai</a:t>
            </a:r>
            <a:r>
              <a:rPr lang="ru-RU" sz="2400" b="1" dirty="0"/>
              <a:t> </a:t>
            </a:r>
            <a:r>
              <a:rPr lang="ru-RU" sz="2400" b="1" dirty="0" err="1"/>
              <a:t>Solar</a:t>
            </a:r>
            <a:r>
              <a:rPr lang="ru-RU" sz="2400" b="1" dirty="0"/>
              <a:t> </a:t>
            </a:r>
            <a:r>
              <a:rPr lang="ru-RU" sz="2400" b="1" dirty="0" err="1"/>
              <a:t>Show</a:t>
            </a:r>
            <a:r>
              <a:rPr lang="ru-RU" sz="2400" b="1" dirty="0"/>
              <a:t> 2023 - выставка по технологиям обработки воды, энергетическим технологиям и охране окружающей среды с 15.11.2023 по 17.11.2023;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err="1"/>
              <a:t>UzAgroExpo</a:t>
            </a:r>
            <a:r>
              <a:rPr lang="ru-RU" sz="2400" b="1" dirty="0"/>
              <a:t> 2023 - международная сельскохозяйственная выставка с 22.11.2023 по 24.11.2023;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err="1"/>
              <a:t>Food</a:t>
            </a:r>
            <a:r>
              <a:rPr lang="ru-RU" sz="2400" b="1" dirty="0"/>
              <a:t> </a:t>
            </a:r>
            <a:r>
              <a:rPr lang="ru-RU" sz="2400" b="1" dirty="0" err="1"/>
              <a:t>Africa</a:t>
            </a:r>
            <a:r>
              <a:rPr lang="ru-RU" sz="2400" b="1" dirty="0"/>
              <a:t> 2023 - международная выставка, специализирующаяся на пищевой и </a:t>
            </a:r>
            <a:r>
              <a:rPr lang="ru-RU" sz="2400" b="1" dirty="0" err="1"/>
              <a:t>агропромышленности</a:t>
            </a:r>
            <a:r>
              <a:rPr lang="ru-RU" sz="2400" b="1" dirty="0"/>
              <a:t> с 01.12.2023 по 30.12.2023;</a:t>
            </a:r>
          </a:p>
          <a:p>
            <a:pPr marL="0" indent="0" algn="ctr">
              <a:buNone/>
            </a:pPr>
            <a:endParaRPr lang="ru-RU" sz="2000" b="1" i="1" spc="-67" dirty="0">
              <a:solidFill>
                <a:srgbClr val="0033CC"/>
              </a:solidFill>
              <a:latin typeface="Trebuchet MS"/>
            </a:endParaRP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29BFCC3A-3B56-4200-9A0E-CBC9557465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40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02416" y="34247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поиск покупателя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поиск и подбор иностранного покупателя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сопровождение переговорного процесса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формирование/актуализация коммерческого предложения</a:t>
            </a: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3200" dirty="0"/>
              <a:t>перевод презентационных материалов на иностранный язык</a:t>
            </a:r>
            <a:endParaRPr lang="ru-RU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5FD4C76D-54D4-4D6D-8A2D-B9186958AE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97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710EF-593F-7FF8-971A-1F5F8431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935" y="152209"/>
            <a:ext cx="7226130" cy="738664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Полномочные, постоянные и торгово-экономические представительства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FFFDBD-CA30-8817-BB17-291466274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4023" y="915760"/>
            <a:ext cx="10022813" cy="4712007"/>
          </a:xfrm>
        </p:spPr>
        <p:txBody>
          <a:bodyPr/>
          <a:lstStyle/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Полномочное представительство Республики Татарстан в Республике Казахстан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Полномочное представительство Республики Татарстан в Турецкой Республике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Полномочное представительство Республики Татарстан в Туркменистане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Полномочное представительство Республики Татарстан во Французской Республике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Постоянное представительство Республики Татарстан в Азербайджанской Республике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Представительство Республики Татарстан в Республике Узбекистан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Дубае (ОАЭ)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Чешской Республике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Швейцарии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Финляндии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Китайской Народной Республике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Республике Куба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городе Лейпциге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США</a:t>
            </a:r>
          </a:p>
          <a:p>
            <a:pPr indent="119809" algn="just">
              <a:tabLst>
                <a:tab pos="640112" algn="l"/>
              </a:tabLst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388F1B-D18B-A61E-20B3-91AC63F3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430"/>
            <a:ext cx="12192000" cy="174752"/>
          </a:xfrm>
          <a:prstGeom prst="rect">
            <a:avLst/>
          </a:prstGeom>
        </p:spPr>
      </p:pic>
      <p:pic>
        <p:nvPicPr>
          <p:cNvPr id="6" name="Google Shape;59;p1">
            <a:extLst>
              <a:ext uri="{FF2B5EF4-FFF2-40B4-BE49-F238E27FC236}">
                <a16:creationId xmlns:a16="http://schemas.microsoft.com/office/drawing/2014/main" id="{48CDFDC6-2909-4CF8-ADCC-3E60FDB6D5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52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02416" y="46731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сопровождение контракта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правовая экспертиза экспортного контракта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подготовка проекта экспортного контракта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консультирование по вопросам налогообложения и соблюдения валютного регулирования и валютного контроля;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подготовка документов для прохождения таможенных процедур;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перевод текста экспортного контракта на язык иностранного покупателя</a:t>
            </a: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73174FB0-C356-43A6-A6AE-1090A91E80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67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маркетинговые/патентные исследования </a:t>
            </a:r>
          </a:p>
          <a:p>
            <a:pPr marL="10630" marR="4252" lvl="0">
              <a:defRPr/>
            </a:pP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</a:t>
            </a:r>
            <a:r>
              <a:rPr lang="ru-RU" sz="2800" i="1" spc="-67" dirty="0" err="1">
                <a:solidFill>
                  <a:srgbClr val="0033CC"/>
                </a:solidFill>
                <a:latin typeface="Trebuchet MS"/>
                <a:cs typeface="Trebuchet MS"/>
              </a:rPr>
              <a:t>софинансирование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marL="0" indent="0">
              <a:spcBef>
                <a:spcPts val="0"/>
              </a:spcBef>
              <a:buNone/>
            </a:pPr>
            <a:endParaRPr lang="ru-RU" b="1" i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Индивидуальные маркетинговые исследования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Индивидуальные патентные исследования </a:t>
            </a:r>
          </a:p>
          <a:p>
            <a:pPr marL="0" indent="0" algn="ctr">
              <a:buNone/>
            </a:pPr>
            <a:endParaRPr lang="ru-RU" sz="3200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 err="1">
                <a:solidFill>
                  <a:srgbClr val="0033CC"/>
                </a:solidFill>
              </a:rPr>
              <a:t>софинансирование</a:t>
            </a:r>
            <a:r>
              <a:rPr lang="ru-RU" sz="3200" i="1" dirty="0">
                <a:solidFill>
                  <a:srgbClr val="0033CC"/>
                </a:solidFill>
              </a:rPr>
              <a:t> до </a:t>
            </a:r>
            <a:r>
              <a:rPr lang="ru-RU" sz="4000" i="1" dirty="0">
                <a:solidFill>
                  <a:srgbClr val="0033CC"/>
                </a:solidFill>
              </a:rPr>
              <a:t>80%</a:t>
            </a:r>
            <a:r>
              <a:rPr lang="ru-RU" sz="3200" i="1" dirty="0">
                <a:solidFill>
                  <a:srgbClr val="0033CC"/>
                </a:solidFill>
              </a:rPr>
              <a:t>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>
                <a:solidFill>
                  <a:srgbClr val="0033CC"/>
                </a:solidFill>
              </a:rPr>
              <a:t>но не более </a:t>
            </a:r>
            <a:r>
              <a:rPr lang="ru-RU" sz="4000" i="1" dirty="0">
                <a:solidFill>
                  <a:srgbClr val="0033CC"/>
                </a:solidFill>
              </a:rPr>
              <a:t>300 </a:t>
            </a:r>
            <a:r>
              <a:rPr lang="ru-RU" sz="3200" i="1" dirty="0">
                <a:solidFill>
                  <a:srgbClr val="0033CC"/>
                </a:solidFill>
              </a:rPr>
              <a:t>тыс. руб. на МСП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60FCBF38-6677-481A-ADE2-13A1786544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21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57491" y="22788"/>
            <a:ext cx="10939987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spc="-67" dirty="0">
                <a:solidFill>
                  <a:prstClr val="black"/>
                </a:solidFill>
                <a:latin typeface="Trebuchet MS"/>
                <a:cs typeface="Trebuchet MS"/>
              </a:rPr>
              <a:t>Примеры продукции, закупаемой с территории России</a:t>
            </a:r>
            <a:endParaRPr kumimoji="0" lang="ru-RU" sz="2200" b="1" i="0" u="none" strike="noStrike" kern="1200" cap="none" spc="-6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09156EE-3ED5-4BA3-B14D-383108175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47735"/>
              </p:ext>
            </p:extLst>
          </p:nvPr>
        </p:nvGraphicFramePr>
        <p:xfrm>
          <a:off x="886802" y="918742"/>
          <a:ext cx="11000398" cy="5521982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3160942">
                  <a:extLst>
                    <a:ext uri="{9D8B030D-6E8A-4147-A177-3AD203B41FA5}">
                      <a16:colId xmlns:a16="http://schemas.microsoft.com/office/drawing/2014/main" val="4290598172"/>
                    </a:ext>
                  </a:extLst>
                </a:gridCol>
                <a:gridCol w="7839456">
                  <a:extLst>
                    <a:ext uri="{9D8B030D-6E8A-4147-A177-3AD203B41FA5}">
                      <a16:colId xmlns:a16="http://schemas.microsoft.com/office/drawing/2014/main" val="1943011953"/>
                    </a:ext>
                  </a:extLst>
                </a:gridCol>
              </a:tblGrid>
              <a:tr h="4223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Товар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Закупаемые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объемы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65404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зерно</a:t>
                      </a:r>
                      <a:r>
                        <a:rPr lang="ru-RU" sz="1800" u="none" strike="noStrike" baseline="0" dirty="0">
                          <a:effectLst/>
                        </a:rPr>
                        <a:t> овса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Казахстан – 100%, Киргизия – 100%, Белоруссия – 99%, Узбекистан – 84%</a:t>
                      </a:r>
                    </a:p>
                    <a:p>
                      <a:pPr algn="ctr" fontAlgn="ctr"/>
                      <a:endParaRPr lang="ru-RU" sz="1800" u="none" strike="noStrike" dirty="0">
                        <a:effectLst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85507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обработанное зерно злаков, кроме овса и кукурузы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Казахстан – 99,9%, Белоруссия – 99,6%, Узбекистан – 86,4%, Молдавия – 88,7%</a:t>
                      </a:r>
                    </a:p>
                    <a:p>
                      <a:pPr algn="ctr" fontAlgn="ctr"/>
                      <a:endParaRPr lang="ru-RU" sz="1800" u="none" strike="noStrike" dirty="0">
                        <a:effectLst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87455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подсолнечное масло сырое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Китай – 37,13%, Казахстан – 99,92%, Азербайджан – 99,96%, Белоруссия – 86,14%, Турция – 79,26%, Египет – 77,64%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38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подсолнечное масло рафинированное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 – 99,94%, Белоруссия – 80,56%, Узбекистан – 90,50%, Армения – 97,40%, Таджикистан – 94,88%, Азербайджан – 90,64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399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акриловые полимеры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 – 51,88%, Белоруссия – 28,62%, Киргизия – 21,18%, Узбекистан – 12,41%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71048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effectLst/>
                        </a:rPr>
                        <a:t>сыры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 – 68,80%, Белоруссия – 91,08%, Армения – 78,21%, Киргизия – 12,32%, Узбекистан – 57,20%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13252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необитая мебель для сидения с металлическим каркасом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 – 20,99%, Узбекистан – 22,54%, Беларусь - 13,33 %, Киргизия – 30,64%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95482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деревянная кухонная мебель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 – 67,18%, Беларусь – 12,67%, Армения – 27,16%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01248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effectLst/>
                        </a:rPr>
                        <a:t>строительные изделия из пластмасс 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Белоруссия – 66,96%, Казахстан – 61,94%, Таджикистан – 51,68%, Узбекистан – 44,83%, Киргизия – 42,42%, Армения – 41,45%, Монголия – 35,81%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66654"/>
                  </a:ext>
                </a:extLst>
              </a:tr>
            </a:tbl>
          </a:graphicData>
        </a:graphic>
      </p:graphicFrame>
      <p:pic>
        <p:nvPicPr>
          <p:cNvPr id="7" name="Google Shape;59;p1">
            <a:extLst>
              <a:ext uri="{FF2B5EF4-FFF2-40B4-BE49-F238E27FC236}">
                <a16:creationId xmlns:a16="http://schemas.microsoft.com/office/drawing/2014/main" id="{37DB6252-C831-4107-A5A9-3325286ABD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77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628907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Сертификация/оформление прав </a:t>
            </a: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на результаты интеллектуальной деятельности </a:t>
            </a:r>
          </a:p>
          <a:p>
            <a:pPr marL="10630" marR="4252" lvl="0">
              <a:defRPr/>
            </a:pP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</a:t>
            </a:r>
            <a:r>
              <a:rPr lang="ru-RU" sz="2800" i="1" spc="-67" dirty="0" err="1">
                <a:solidFill>
                  <a:srgbClr val="0033CC"/>
                </a:solidFill>
                <a:latin typeface="Trebuchet MS"/>
                <a:cs typeface="Trebuchet MS"/>
              </a:rPr>
              <a:t>софинансирование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marL="0" indent="0">
              <a:spcBef>
                <a:spcPts val="0"/>
              </a:spcBef>
              <a:buNone/>
            </a:pPr>
            <a:endParaRPr lang="ru-RU" b="1" i="1" dirty="0"/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Стандартизация, сертификация, разрешения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Оформление прав на результаты интеллектуальной деятельности и приравненные к ним средства индивидуализации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 err="1">
                <a:solidFill>
                  <a:srgbClr val="0033CC"/>
                </a:solidFill>
              </a:rPr>
              <a:t>софинансирование</a:t>
            </a:r>
            <a:r>
              <a:rPr lang="ru-RU" sz="3200" i="1" dirty="0">
                <a:solidFill>
                  <a:srgbClr val="0033CC"/>
                </a:solidFill>
              </a:rPr>
              <a:t> до </a:t>
            </a:r>
            <a:r>
              <a:rPr lang="ru-RU" sz="4000" i="1" dirty="0">
                <a:solidFill>
                  <a:srgbClr val="0033CC"/>
                </a:solidFill>
              </a:rPr>
              <a:t>80%</a:t>
            </a:r>
            <a:r>
              <a:rPr lang="en-US" sz="4000" i="1" dirty="0">
                <a:solidFill>
                  <a:srgbClr val="0033CC"/>
                </a:solidFill>
              </a:rPr>
              <a:t>/</a:t>
            </a:r>
            <a:r>
              <a:rPr lang="ru-RU" sz="3200" i="1" dirty="0">
                <a:solidFill>
                  <a:srgbClr val="0033CC"/>
                </a:solidFill>
              </a:rPr>
              <a:t>до</a:t>
            </a:r>
            <a:r>
              <a:rPr lang="ru-RU" sz="4000" i="1" dirty="0">
                <a:solidFill>
                  <a:srgbClr val="0033CC"/>
                </a:solidFill>
              </a:rPr>
              <a:t> 70%</a:t>
            </a:r>
            <a:r>
              <a:rPr lang="ru-RU" sz="3200" i="1" dirty="0">
                <a:solidFill>
                  <a:srgbClr val="0033CC"/>
                </a:solidFill>
              </a:rPr>
              <a:t>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>
                <a:solidFill>
                  <a:srgbClr val="0033CC"/>
                </a:solidFill>
              </a:rPr>
              <a:t>но не более </a:t>
            </a:r>
            <a:r>
              <a:rPr lang="ru-RU" sz="4000" i="1" dirty="0">
                <a:solidFill>
                  <a:srgbClr val="0033CC"/>
                </a:solidFill>
              </a:rPr>
              <a:t>1</a:t>
            </a:r>
            <a:r>
              <a:rPr lang="ru-RU" sz="3200" i="1" dirty="0">
                <a:solidFill>
                  <a:srgbClr val="0033CC"/>
                </a:solidFill>
              </a:rPr>
              <a:t> млн. руб. на МСП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B0A3F99F-3351-45DD-B739-E61781BA43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19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9863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r>
              <a:rPr lang="ru-RU" sz="2800" b="1" spc="-67">
                <a:solidFill>
                  <a:srgbClr val="0033CC"/>
                </a:solidFill>
                <a:latin typeface="Trebuchet MS"/>
                <a:cs typeface="Trebuchet MS"/>
              </a:rPr>
              <a:t>международные </a:t>
            </a:r>
            <a:r>
              <a:rPr lang="ru-RU" sz="2800" b="1" spc="-67" dirty="0" err="1">
                <a:solidFill>
                  <a:srgbClr val="0033CC"/>
                </a:solidFill>
                <a:latin typeface="Trebuchet MS"/>
                <a:cs typeface="Trebuchet MS"/>
              </a:rPr>
              <a:t>маркетплейсы</a:t>
            </a: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endParaRPr lang="ru-RU" sz="32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размещение МСП на международных </a:t>
            </a:r>
            <a:r>
              <a:rPr lang="ru-RU" sz="3200" dirty="0" err="1"/>
              <a:t>маркетплейсах</a:t>
            </a:r>
            <a:endParaRPr lang="ru-RU" sz="32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 обучение работы на них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Сопровождение в течение времени размещения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0" indent="0" algn="ctr">
              <a:buNone/>
            </a:pPr>
            <a:r>
              <a:rPr lang="ru-RU" i="1" spc="-67" dirty="0">
                <a:solidFill>
                  <a:srgbClr val="0033CC"/>
                </a:solidFill>
                <a:latin typeface="Trebuchet MS"/>
              </a:rPr>
              <a:t>Популярны в 2022 году: </a:t>
            </a:r>
          </a:p>
          <a:p>
            <a:pPr marL="0" indent="0" algn="ctr">
              <a:buNone/>
            </a:pPr>
            <a:r>
              <a:rPr lang="en-US" i="1" spc="-67" dirty="0">
                <a:solidFill>
                  <a:srgbClr val="0033CC"/>
                </a:solidFill>
                <a:latin typeface="Trebuchet MS"/>
              </a:rPr>
              <a:t>Alibaba.com, Trendyol.com, Epinduo.com </a:t>
            </a:r>
            <a:r>
              <a:rPr lang="ru-RU" i="1" spc="-67" dirty="0">
                <a:solidFill>
                  <a:srgbClr val="0033CC"/>
                </a:solidFill>
                <a:latin typeface="Trebuchet MS"/>
              </a:rPr>
              <a:t>и </a:t>
            </a:r>
            <a:r>
              <a:rPr lang="ru-RU" i="1" spc="-67" dirty="0" err="1">
                <a:solidFill>
                  <a:srgbClr val="0033CC"/>
                </a:solidFill>
                <a:latin typeface="Trebuchet MS"/>
              </a:rPr>
              <a:t>ЛеснойРесурс.рф</a:t>
            </a:r>
            <a:endParaRPr lang="ru-RU" i="1" spc="-67" dirty="0">
              <a:solidFill>
                <a:srgbClr val="0033CC"/>
              </a:solidFill>
              <a:latin typeface="Trebuchet MS"/>
            </a:endParaRP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FB9ECF46-726F-4569-80E9-7C671CE0C8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888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содействие в доставке продукции на экспорт</a:t>
            </a:r>
          </a:p>
          <a:p>
            <a:pPr marL="10630" marR="4252" lvl="0">
              <a:defRPr/>
            </a:pP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</a:t>
            </a:r>
            <a:r>
              <a:rPr lang="ru-RU" sz="2800" i="1" spc="-67" dirty="0" err="1">
                <a:solidFill>
                  <a:srgbClr val="0033CC"/>
                </a:solidFill>
                <a:latin typeface="Trebuchet MS"/>
                <a:cs typeface="Trebuchet MS"/>
              </a:rPr>
              <a:t>софинансирование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marL="0" indent="0">
              <a:spcBef>
                <a:spcPts val="0"/>
              </a:spcBef>
              <a:buNone/>
            </a:pPr>
            <a:endParaRPr lang="ru-RU" b="1" i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b="1" dirty="0"/>
              <a:t>Организация и осуществление </a:t>
            </a:r>
            <a:r>
              <a:rPr lang="ru-RU" sz="3200" dirty="0"/>
              <a:t>транспортировки, погрузочно-разгрузочных работ, перегрузки с одного транспорта на другой, сортировки, консолидации, разукрупнения, маркировки, </a:t>
            </a:r>
            <a:r>
              <a:rPr lang="ru-RU" sz="3200" dirty="0" err="1"/>
              <a:t>паллетирования</a:t>
            </a:r>
            <a:r>
              <a:rPr lang="ru-RU" sz="3200" dirty="0"/>
              <a:t>, переупаковки </a:t>
            </a:r>
            <a:r>
              <a:rPr lang="ru-RU" sz="3200" b="1" dirty="0"/>
              <a:t>на территории Российской Федерации</a:t>
            </a:r>
          </a:p>
          <a:p>
            <a:pPr marL="0" indent="0" algn="ctr">
              <a:buNone/>
            </a:pPr>
            <a:endParaRPr lang="ru-RU" sz="3200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 err="1">
                <a:solidFill>
                  <a:srgbClr val="0033CC"/>
                </a:solidFill>
              </a:rPr>
              <a:t>софинансирование</a:t>
            </a:r>
            <a:r>
              <a:rPr lang="ru-RU" sz="3200" i="1" dirty="0">
                <a:solidFill>
                  <a:srgbClr val="0033CC"/>
                </a:solidFill>
              </a:rPr>
              <a:t> до </a:t>
            </a:r>
            <a:r>
              <a:rPr lang="ru-RU" sz="4000" i="1" dirty="0">
                <a:solidFill>
                  <a:srgbClr val="0033CC"/>
                </a:solidFill>
              </a:rPr>
              <a:t>80%</a:t>
            </a:r>
            <a:r>
              <a:rPr lang="ru-RU" sz="3200" i="1" dirty="0">
                <a:solidFill>
                  <a:srgbClr val="0033CC"/>
                </a:solidFill>
              </a:rPr>
              <a:t>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>
                <a:solidFill>
                  <a:srgbClr val="0033CC"/>
                </a:solidFill>
              </a:rPr>
              <a:t>но не более </a:t>
            </a:r>
            <a:r>
              <a:rPr lang="ru-RU" sz="4000" i="1" dirty="0">
                <a:solidFill>
                  <a:srgbClr val="0033CC"/>
                </a:solidFill>
              </a:rPr>
              <a:t>500 </a:t>
            </a:r>
            <a:r>
              <a:rPr lang="ru-RU" sz="3200" i="1" dirty="0">
                <a:solidFill>
                  <a:srgbClr val="0033CC"/>
                </a:solidFill>
              </a:rPr>
              <a:t>тыс. руб. на МСП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6C680E91-7BB4-40B1-9FCE-0F847E76F1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103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935" y="639910"/>
            <a:ext cx="7226130" cy="1149033"/>
          </a:xfrm>
        </p:spPr>
        <p:txBody>
          <a:bodyPr/>
          <a:lstStyle/>
          <a:p>
            <a:pPr algn="ctr"/>
            <a:r>
              <a:rPr lang="ru-RU" dirty="0"/>
              <a:t>Торговые представительства РФ за рубежом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889" r="-625" b="5556"/>
          <a:stretch>
            <a:fillRect/>
          </a:stretch>
        </p:blipFill>
        <p:spPr bwMode="auto">
          <a:xfrm>
            <a:off x="929341" y="1727200"/>
            <a:ext cx="669174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8889" b="5556"/>
          <a:stretch>
            <a:fillRect/>
          </a:stretch>
        </p:blipFill>
        <p:spPr bwMode="auto">
          <a:xfrm>
            <a:off x="5435600" y="3530600"/>
            <a:ext cx="63335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DB034E-E5AE-1DB8-FEEE-A238E613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782"/>
            <a:ext cx="12192000" cy="174752"/>
          </a:xfrm>
          <a:prstGeom prst="rect">
            <a:avLst/>
          </a:prstGeom>
        </p:spPr>
      </p:pic>
      <p:pic>
        <p:nvPicPr>
          <p:cNvPr id="6" name="Google Shape;59;p1">
            <a:extLst>
              <a:ext uri="{FF2B5EF4-FFF2-40B4-BE49-F238E27FC236}">
                <a16:creationId xmlns:a16="http://schemas.microsoft.com/office/drawing/2014/main" id="{62978131-12C9-46AF-A778-45B93C6EBF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C77B9-C35D-C8E3-2902-3DC5484E4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29187"/>
            <a:ext cx="4743482" cy="65996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54E671-312D-EE77-37BE-B24C48B42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1226227"/>
            <a:ext cx="6225483" cy="44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33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B54D2-A8AE-F0DB-317A-C7652DC7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Made in Tatarstan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82B40F-0A2D-FA26-8184-7BF0BED444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68" y="1498600"/>
            <a:ext cx="4241442" cy="2133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319100-6888-E315-EEFF-60C423318B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1877" y="2717800"/>
            <a:ext cx="6377355" cy="304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Google Shape;59;p1">
            <a:extLst>
              <a:ext uri="{FF2B5EF4-FFF2-40B4-BE49-F238E27FC236}">
                <a16:creationId xmlns:a16="http://schemas.microsoft.com/office/drawing/2014/main" id="{447C1F30-2532-45BB-B5BC-C1AE2DD3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370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02416" y="94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prstClr val="black"/>
                </a:solidFill>
                <a:latin typeface="Trebuchet MS"/>
                <a:cs typeface="Trebuchet MS"/>
              </a:rPr>
              <a:t>Доступ к федеральным мерам 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0012" y="1210050"/>
            <a:ext cx="10913128" cy="5530165"/>
          </a:xfrm>
        </p:spPr>
        <p:txBody>
          <a:bodyPr/>
          <a:lstStyle/>
          <a:p>
            <a:pPr marL="0" indent="0">
              <a:buNone/>
            </a:pPr>
            <a:endParaRPr lang="ru-RU" sz="2400" dirty="0">
              <a:solidFill>
                <a:srgbClr val="0033CC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66" y="1755648"/>
            <a:ext cx="5720355" cy="264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742176" y="1889760"/>
            <a:ext cx="5181600" cy="25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b="1" i="1" spc="-67" dirty="0">
                <a:solidFill>
                  <a:prstClr val="black"/>
                </a:solidFill>
                <a:latin typeface="Trebuchet MS"/>
                <a:cs typeface="Trebuchet MS"/>
              </a:rPr>
              <a:t>Более </a:t>
            </a:r>
            <a:r>
              <a:rPr lang="ru-RU" sz="3600" b="1" i="1" spc="-67" dirty="0">
                <a:solidFill>
                  <a:prstClr val="black"/>
                </a:solidFill>
                <a:latin typeface="Trebuchet MS"/>
                <a:cs typeface="Trebuchet MS"/>
              </a:rPr>
              <a:t>30</a:t>
            </a:r>
            <a:r>
              <a:rPr lang="ru-RU" sz="2800" b="1" i="1" spc="-67" dirty="0">
                <a:solidFill>
                  <a:prstClr val="black"/>
                </a:solidFill>
                <a:latin typeface="Trebuchet MS"/>
                <a:cs typeface="Trebuchet MS"/>
              </a:rPr>
              <a:t> мер:</a:t>
            </a:r>
          </a:p>
          <a:p>
            <a:pPr marL="467830" marR="4252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800" i="1" spc="-67" dirty="0">
                <a:solidFill>
                  <a:prstClr val="black"/>
                </a:solidFill>
                <a:latin typeface="Trebuchet MS"/>
                <a:cs typeface="Trebuchet MS"/>
              </a:rPr>
              <a:t>Консультирование</a:t>
            </a:r>
          </a:p>
          <a:p>
            <a:pPr marL="467830" marR="4252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i="1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cs typeface="Trebuchet MS"/>
              </a:rPr>
              <a:t>Помощь в подаче заявки</a:t>
            </a:r>
          </a:p>
          <a:p>
            <a:pPr marL="467830" marR="4252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800" i="1" spc="-67" dirty="0">
                <a:solidFill>
                  <a:prstClr val="black"/>
                </a:solidFill>
                <a:latin typeface="Trebuchet MS"/>
                <a:cs typeface="Trebuchet MS"/>
              </a:rPr>
              <a:t>Уточнение статуса заявки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pic>
        <p:nvPicPr>
          <p:cNvPr id="9" name="Google Shape;59;p1">
            <a:extLst>
              <a:ext uri="{FF2B5EF4-FFF2-40B4-BE49-F238E27FC236}">
                <a16:creationId xmlns:a16="http://schemas.microsoft.com/office/drawing/2014/main" id="{A6143299-1F4F-4DD8-89D5-9BDD5C9E44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742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3231999-EEA8-45EE-A4DB-0FEC0953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24" y="0"/>
            <a:ext cx="3493311" cy="1170533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707927" y="3441964"/>
            <a:ext cx="5328850" cy="3416036"/>
            <a:chOff x="7321143" y="5271871"/>
            <a:chExt cx="5684107" cy="4482301"/>
          </a:xfrm>
        </p:grpSpPr>
        <p:sp>
          <p:nvSpPr>
            <p:cNvPr id="6" name="object 6"/>
            <p:cNvSpPr/>
            <p:nvPr/>
          </p:nvSpPr>
          <p:spPr>
            <a:xfrm>
              <a:off x="8627560" y="7560247"/>
              <a:ext cx="4377690" cy="2193925"/>
            </a:xfrm>
            <a:custGeom>
              <a:avLst/>
              <a:gdLst/>
              <a:ahLst/>
              <a:cxnLst/>
              <a:rect l="l" t="t" r="r" b="b"/>
              <a:pathLst>
                <a:path w="4377690" h="2193925">
                  <a:moveTo>
                    <a:pt x="434399" y="1684439"/>
                  </a:moveTo>
                  <a:lnTo>
                    <a:pt x="346528" y="1684439"/>
                  </a:lnTo>
                  <a:lnTo>
                    <a:pt x="153772" y="2193352"/>
                  </a:lnTo>
                  <a:lnTo>
                    <a:pt x="241644" y="2193352"/>
                  </a:lnTo>
                  <a:lnTo>
                    <a:pt x="434399" y="1684439"/>
                  </a:lnTo>
                  <a:close/>
                </a:path>
                <a:path w="4377690" h="2193925">
                  <a:moveTo>
                    <a:pt x="786748" y="1160144"/>
                  </a:moveTo>
                  <a:lnTo>
                    <a:pt x="698876" y="1160144"/>
                  </a:lnTo>
                  <a:lnTo>
                    <a:pt x="307556" y="2193352"/>
                  </a:lnTo>
                  <a:lnTo>
                    <a:pt x="395428" y="2193352"/>
                  </a:lnTo>
                  <a:lnTo>
                    <a:pt x="786748" y="1160144"/>
                  </a:lnTo>
                  <a:close/>
                </a:path>
                <a:path w="4377690" h="2193925">
                  <a:moveTo>
                    <a:pt x="902508" y="1260551"/>
                  </a:moveTo>
                  <a:lnTo>
                    <a:pt x="814624" y="1260551"/>
                  </a:lnTo>
                  <a:lnTo>
                    <a:pt x="461328" y="2193352"/>
                  </a:lnTo>
                  <a:lnTo>
                    <a:pt x="549212" y="2193352"/>
                  </a:lnTo>
                  <a:lnTo>
                    <a:pt x="902508" y="1260551"/>
                  </a:lnTo>
                  <a:close/>
                </a:path>
                <a:path w="4377690" h="2193925">
                  <a:moveTo>
                    <a:pt x="956991" y="1522691"/>
                  </a:moveTo>
                  <a:lnTo>
                    <a:pt x="869120" y="1522691"/>
                  </a:lnTo>
                  <a:lnTo>
                    <a:pt x="615112" y="2193352"/>
                  </a:lnTo>
                  <a:lnTo>
                    <a:pt x="702996" y="2193352"/>
                  </a:lnTo>
                  <a:lnTo>
                    <a:pt x="956991" y="1522691"/>
                  </a:lnTo>
                  <a:close/>
                </a:path>
                <a:path w="4377690" h="2193925">
                  <a:moveTo>
                    <a:pt x="1210051" y="1260551"/>
                  </a:moveTo>
                  <a:lnTo>
                    <a:pt x="1122193" y="1260551"/>
                  </a:lnTo>
                  <a:lnTo>
                    <a:pt x="768884" y="2193352"/>
                  </a:lnTo>
                  <a:lnTo>
                    <a:pt x="856768" y="2193352"/>
                  </a:lnTo>
                  <a:lnTo>
                    <a:pt x="1210051" y="1260551"/>
                  </a:lnTo>
                  <a:close/>
                </a:path>
                <a:path w="4377690" h="2193925">
                  <a:moveTo>
                    <a:pt x="1325812" y="1360944"/>
                  </a:moveTo>
                  <a:lnTo>
                    <a:pt x="1237941" y="1360944"/>
                  </a:lnTo>
                  <a:lnTo>
                    <a:pt x="922668" y="2193352"/>
                  </a:lnTo>
                  <a:lnTo>
                    <a:pt x="1010539" y="2193352"/>
                  </a:lnTo>
                  <a:lnTo>
                    <a:pt x="1325812" y="1360944"/>
                  </a:lnTo>
                  <a:close/>
                </a:path>
                <a:path w="4377690" h="2193925">
                  <a:moveTo>
                    <a:pt x="1540836" y="1199184"/>
                  </a:moveTo>
                  <a:lnTo>
                    <a:pt x="1452990" y="1199184"/>
                  </a:lnTo>
                  <a:lnTo>
                    <a:pt x="1076452" y="2193352"/>
                  </a:lnTo>
                  <a:lnTo>
                    <a:pt x="1164323" y="2193352"/>
                  </a:lnTo>
                  <a:lnTo>
                    <a:pt x="1540836" y="1199184"/>
                  </a:lnTo>
                  <a:close/>
                </a:path>
                <a:path w="4377690" h="2193925">
                  <a:moveTo>
                    <a:pt x="1694633" y="1199184"/>
                  </a:moveTo>
                  <a:lnTo>
                    <a:pt x="1606761" y="1199184"/>
                  </a:lnTo>
                  <a:lnTo>
                    <a:pt x="1230224" y="2193352"/>
                  </a:lnTo>
                  <a:lnTo>
                    <a:pt x="1318108" y="2193352"/>
                  </a:lnTo>
                  <a:lnTo>
                    <a:pt x="1694633" y="1199184"/>
                  </a:lnTo>
                  <a:close/>
                </a:path>
                <a:path w="4377690" h="2193925">
                  <a:moveTo>
                    <a:pt x="1825176" y="1260551"/>
                  </a:moveTo>
                  <a:lnTo>
                    <a:pt x="1737305" y="1260551"/>
                  </a:lnTo>
                  <a:lnTo>
                    <a:pt x="1384008" y="2193352"/>
                  </a:lnTo>
                  <a:lnTo>
                    <a:pt x="1471880" y="2193352"/>
                  </a:lnTo>
                  <a:lnTo>
                    <a:pt x="1825176" y="1260551"/>
                  </a:lnTo>
                  <a:close/>
                </a:path>
                <a:path w="4377690" h="2193925">
                  <a:moveTo>
                    <a:pt x="1978947" y="1260551"/>
                  </a:moveTo>
                  <a:lnTo>
                    <a:pt x="1891076" y="1260551"/>
                  </a:lnTo>
                  <a:lnTo>
                    <a:pt x="1537780" y="2193352"/>
                  </a:lnTo>
                  <a:lnTo>
                    <a:pt x="1625651" y="2193352"/>
                  </a:lnTo>
                  <a:lnTo>
                    <a:pt x="1978947" y="1260551"/>
                  </a:lnTo>
                  <a:close/>
                </a:path>
                <a:path w="4377690" h="2193925">
                  <a:moveTo>
                    <a:pt x="2272165" y="892416"/>
                  </a:moveTo>
                  <a:lnTo>
                    <a:pt x="2184281" y="892416"/>
                  </a:lnTo>
                  <a:lnTo>
                    <a:pt x="1691564" y="2193352"/>
                  </a:lnTo>
                  <a:lnTo>
                    <a:pt x="1779436" y="2193352"/>
                  </a:lnTo>
                  <a:lnTo>
                    <a:pt x="2272165" y="892416"/>
                  </a:lnTo>
                  <a:close/>
                </a:path>
                <a:path w="4377690" h="2193925">
                  <a:moveTo>
                    <a:pt x="2425937" y="892416"/>
                  </a:moveTo>
                  <a:lnTo>
                    <a:pt x="2338065" y="892416"/>
                  </a:lnTo>
                  <a:lnTo>
                    <a:pt x="1845336" y="2193352"/>
                  </a:lnTo>
                  <a:lnTo>
                    <a:pt x="1933220" y="2193352"/>
                  </a:lnTo>
                  <a:lnTo>
                    <a:pt x="2425937" y="892416"/>
                  </a:lnTo>
                  <a:close/>
                </a:path>
                <a:path w="4377690" h="2193925">
                  <a:moveTo>
                    <a:pt x="2493094" y="1121105"/>
                  </a:moveTo>
                  <a:lnTo>
                    <a:pt x="2405223" y="1121105"/>
                  </a:lnTo>
                  <a:lnTo>
                    <a:pt x="1999120" y="2193352"/>
                  </a:lnTo>
                  <a:lnTo>
                    <a:pt x="2086991" y="2193352"/>
                  </a:lnTo>
                  <a:lnTo>
                    <a:pt x="2493094" y="1121105"/>
                  </a:lnTo>
                  <a:close/>
                </a:path>
                <a:path w="4377690" h="2193925">
                  <a:moveTo>
                    <a:pt x="2767300" y="803186"/>
                  </a:moveTo>
                  <a:lnTo>
                    <a:pt x="2679429" y="803186"/>
                  </a:lnTo>
                  <a:lnTo>
                    <a:pt x="2152904" y="2193352"/>
                  </a:lnTo>
                  <a:lnTo>
                    <a:pt x="2240751" y="2193352"/>
                  </a:lnTo>
                  <a:lnTo>
                    <a:pt x="2767300" y="803186"/>
                  </a:lnTo>
                  <a:close/>
                </a:path>
                <a:path w="4377690" h="2193925">
                  <a:moveTo>
                    <a:pt x="3018239" y="546607"/>
                  </a:moveTo>
                  <a:lnTo>
                    <a:pt x="2930368" y="546607"/>
                  </a:lnTo>
                  <a:lnTo>
                    <a:pt x="2306676" y="2193352"/>
                  </a:lnTo>
                  <a:lnTo>
                    <a:pt x="2394547" y="2193352"/>
                  </a:lnTo>
                  <a:lnTo>
                    <a:pt x="3018239" y="546607"/>
                  </a:lnTo>
                  <a:close/>
                </a:path>
                <a:path w="4377690" h="2193925">
                  <a:moveTo>
                    <a:pt x="3231180" y="390436"/>
                  </a:moveTo>
                  <a:lnTo>
                    <a:pt x="3143296" y="390436"/>
                  </a:lnTo>
                  <a:lnTo>
                    <a:pt x="2460435" y="2193352"/>
                  </a:lnTo>
                  <a:lnTo>
                    <a:pt x="2548332" y="2193352"/>
                  </a:lnTo>
                  <a:lnTo>
                    <a:pt x="3231180" y="390436"/>
                  </a:lnTo>
                  <a:close/>
                </a:path>
                <a:path w="4377690" h="2193925">
                  <a:moveTo>
                    <a:pt x="3482132" y="133870"/>
                  </a:moveTo>
                  <a:lnTo>
                    <a:pt x="3394261" y="133870"/>
                  </a:lnTo>
                  <a:lnTo>
                    <a:pt x="2614232" y="2193352"/>
                  </a:lnTo>
                  <a:lnTo>
                    <a:pt x="2702103" y="2193352"/>
                  </a:lnTo>
                  <a:lnTo>
                    <a:pt x="3482132" y="133870"/>
                  </a:lnTo>
                  <a:close/>
                </a:path>
                <a:path w="4377690" h="2193925">
                  <a:moveTo>
                    <a:pt x="3538736" y="390436"/>
                  </a:moveTo>
                  <a:lnTo>
                    <a:pt x="3450852" y="390436"/>
                  </a:lnTo>
                  <a:lnTo>
                    <a:pt x="2768016" y="2193352"/>
                  </a:lnTo>
                  <a:lnTo>
                    <a:pt x="2855888" y="2193352"/>
                  </a:lnTo>
                  <a:lnTo>
                    <a:pt x="3538736" y="390436"/>
                  </a:lnTo>
                  <a:close/>
                </a:path>
                <a:path w="4377690" h="2193925">
                  <a:moveTo>
                    <a:pt x="3646038" y="513143"/>
                  </a:moveTo>
                  <a:lnTo>
                    <a:pt x="3558167" y="513143"/>
                  </a:lnTo>
                  <a:lnTo>
                    <a:pt x="2921788" y="2193352"/>
                  </a:lnTo>
                  <a:lnTo>
                    <a:pt x="3009659" y="2193352"/>
                  </a:lnTo>
                  <a:lnTo>
                    <a:pt x="3646038" y="513143"/>
                  </a:lnTo>
                  <a:close/>
                </a:path>
                <a:path w="4377690" h="2193925">
                  <a:moveTo>
                    <a:pt x="3846292" y="390436"/>
                  </a:moveTo>
                  <a:lnTo>
                    <a:pt x="3758421" y="390436"/>
                  </a:lnTo>
                  <a:lnTo>
                    <a:pt x="3075572" y="2193352"/>
                  </a:lnTo>
                  <a:lnTo>
                    <a:pt x="3163431" y="2193352"/>
                  </a:lnTo>
                  <a:lnTo>
                    <a:pt x="3846292" y="390436"/>
                  </a:lnTo>
                  <a:close/>
                </a:path>
                <a:path w="4377690" h="2193925">
                  <a:moveTo>
                    <a:pt x="4042329" y="278879"/>
                  </a:moveTo>
                  <a:lnTo>
                    <a:pt x="3954445" y="278879"/>
                  </a:lnTo>
                  <a:lnTo>
                    <a:pt x="3229331" y="2193352"/>
                  </a:lnTo>
                  <a:lnTo>
                    <a:pt x="3317215" y="2193352"/>
                  </a:lnTo>
                  <a:lnTo>
                    <a:pt x="4042329" y="278879"/>
                  </a:lnTo>
                  <a:close/>
                </a:path>
                <a:path w="4377690" h="2193925">
                  <a:moveTo>
                    <a:pt x="4301727" y="0"/>
                  </a:moveTo>
                  <a:lnTo>
                    <a:pt x="4213855" y="0"/>
                  </a:lnTo>
                  <a:lnTo>
                    <a:pt x="3383128" y="2193352"/>
                  </a:lnTo>
                  <a:lnTo>
                    <a:pt x="3470999" y="2193352"/>
                  </a:lnTo>
                  <a:lnTo>
                    <a:pt x="4301727" y="0"/>
                  </a:lnTo>
                  <a:close/>
                </a:path>
                <a:path w="4377690" h="2193925">
                  <a:moveTo>
                    <a:pt x="4377240" y="167322"/>
                  </a:moveTo>
                  <a:lnTo>
                    <a:pt x="4304267" y="167322"/>
                  </a:lnTo>
                  <a:lnTo>
                    <a:pt x="3536900" y="2193352"/>
                  </a:lnTo>
                  <a:lnTo>
                    <a:pt x="3624771" y="2193352"/>
                  </a:lnTo>
                  <a:lnTo>
                    <a:pt x="4377240" y="206625"/>
                  </a:lnTo>
                  <a:lnTo>
                    <a:pt x="4377240" y="167322"/>
                  </a:lnTo>
                  <a:close/>
                </a:path>
                <a:path w="4377690" h="2193925">
                  <a:moveTo>
                    <a:pt x="4377240" y="380621"/>
                  </a:moveTo>
                  <a:lnTo>
                    <a:pt x="3690684" y="2193352"/>
                  </a:lnTo>
                  <a:lnTo>
                    <a:pt x="3778543" y="2193352"/>
                  </a:lnTo>
                  <a:lnTo>
                    <a:pt x="4377240" y="612653"/>
                  </a:lnTo>
                  <a:lnTo>
                    <a:pt x="4377240" y="380621"/>
                  </a:lnTo>
                  <a:close/>
                </a:path>
                <a:path w="4377690" h="2193925">
                  <a:moveTo>
                    <a:pt x="4377240" y="786642"/>
                  </a:moveTo>
                  <a:lnTo>
                    <a:pt x="3844455" y="2193352"/>
                  </a:lnTo>
                  <a:lnTo>
                    <a:pt x="3932339" y="2193352"/>
                  </a:lnTo>
                  <a:lnTo>
                    <a:pt x="4377240" y="1018682"/>
                  </a:lnTo>
                  <a:lnTo>
                    <a:pt x="4377240" y="786642"/>
                  </a:lnTo>
                  <a:close/>
                </a:path>
                <a:path w="4377690" h="2193925">
                  <a:moveTo>
                    <a:pt x="4377240" y="1192678"/>
                  </a:moveTo>
                  <a:lnTo>
                    <a:pt x="3998240" y="2193352"/>
                  </a:lnTo>
                  <a:lnTo>
                    <a:pt x="4086111" y="2193352"/>
                  </a:lnTo>
                  <a:lnTo>
                    <a:pt x="4377240" y="1424673"/>
                  </a:lnTo>
                  <a:lnTo>
                    <a:pt x="4377240" y="1192678"/>
                  </a:lnTo>
                  <a:close/>
                </a:path>
                <a:path w="4377690" h="2193925">
                  <a:moveTo>
                    <a:pt x="4377240" y="1598720"/>
                  </a:moveTo>
                  <a:lnTo>
                    <a:pt x="4152024" y="2193352"/>
                  </a:lnTo>
                  <a:lnTo>
                    <a:pt x="4239895" y="2193352"/>
                  </a:lnTo>
                  <a:lnTo>
                    <a:pt x="4377240" y="1830725"/>
                  </a:lnTo>
                  <a:lnTo>
                    <a:pt x="4377240" y="1598720"/>
                  </a:lnTo>
                  <a:close/>
                </a:path>
                <a:path w="4377690" h="2193925">
                  <a:moveTo>
                    <a:pt x="4377240" y="2004722"/>
                  </a:moveTo>
                  <a:lnTo>
                    <a:pt x="4305796" y="2193352"/>
                  </a:lnTo>
                  <a:lnTo>
                    <a:pt x="4377240" y="2193352"/>
                  </a:lnTo>
                  <a:lnTo>
                    <a:pt x="4377240" y="2004722"/>
                  </a:lnTo>
                  <a:close/>
                </a:path>
                <a:path w="4377690" h="2193925">
                  <a:moveTo>
                    <a:pt x="144890" y="2042756"/>
                  </a:moveTo>
                  <a:lnTo>
                    <a:pt x="57031" y="2042756"/>
                  </a:lnTo>
                  <a:lnTo>
                    <a:pt x="0" y="2193352"/>
                  </a:lnTo>
                  <a:lnTo>
                    <a:pt x="87869" y="2193352"/>
                  </a:lnTo>
                  <a:lnTo>
                    <a:pt x="144890" y="2042756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321143" y="5271871"/>
              <a:ext cx="5683885" cy="4481830"/>
            </a:xfrm>
            <a:custGeom>
              <a:avLst/>
              <a:gdLst/>
              <a:ahLst/>
              <a:cxnLst/>
              <a:rect l="l" t="t" r="r" b="b"/>
              <a:pathLst>
                <a:path w="5683884" h="4481830">
                  <a:moveTo>
                    <a:pt x="5683656" y="0"/>
                  </a:moveTo>
                  <a:lnTo>
                    <a:pt x="4808753" y="1214945"/>
                  </a:lnTo>
                  <a:lnTo>
                    <a:pt x="4439450" y="1235456"/>
                  </a:lnTo>
                  <a:lnTo>
                    <a:pt x="3555923" y="2837154"/>
                  </a:lnTo>
                  <a:lnTo>
                    <a:pt x="3545713" y="2844965"/>
                  </a:lnTo>
                  <a:lnTo>
                    <a:pt x="3545713" y="2855696"/>
                  </a:lnTo>
                  <a:lnTo>
                    <a:pt x="3162973" y="3549548"/>
                  </a:lnTo>
                  <a:lnTo>
                    <a:pt x="3151162" y="3559124"/>
                  </a:lnTo>
                  <a:lnTo>
                    <a:pt x="3151162" y="3570948"/>
                  </a:lnTo>
                  <a:lnTo>
                    <a:pt x="2846044" y="4124096"/>
                  </a:lnTo>
                  <a:lnTo>
                    <a:pt x="2604351" y="3910304"/>
                  </a:lnTo>
                  <a:lnTo>
                    <a:pt x="2923044" y="3755707"/>
                  </a:lnTo>
                  <a:lnTo>
                    <a:pt x="3151162" y="3570948"/>
                  </a:lnTo>
                  <a:lnTo>
                    <a:pt x="3151162" y="3559124"/>
                  </a:lnTo>
                  <a:lnTo>
                    <a:pt x="2918129" y="3747859"/>
                  </a:lnTo>
                  <a:lnTo>
                    <a:pt x="2596870" y="3903688"/>
                  </a:lnTo>
                  <a:lnTo>
                    <a:pt x="2587917" y="3895775"/>
                  </a:lnTo>
                  <a:lnTo>
                    <a:pt x="2587917" y="3908031"/>
                  </a:lnTo>
                  <a:lnTo>
                    <a:pt x="2314575" y="4040619"/>
                  </a:lnTo>
                  <a:lnTo>
                    <a:pt x="2117521" y="3979926"/>
                  </a:lnTo>
                  <a:lnTo>
                    <a:pt x="2424595" y="3763543"/>
                  </a:lnTo>
                  <a:lnTo>
                    <a:pt x="2587917" y="3908031"/>
                  </a:lnTo>
                  <a:lnTo>
                    <a:pt x="2587917" y="3895775"/>
                  </a:lnTo>
                  <a:lnTo>
                    <a:pt x="2438463" y="3763543"/>
                  </a:lnTo>
                  <a:lnTo>
                    <a:pt x="2425230" y="3751846"/>
                  </a:lnTo>
                  <a:lnTo>
                    <a:pt x="2107298" y="3976789"/>
                  </a:lnTo>
                  <a:lnTo>
                    <a:pt x="1548917" y="3804793"/>
                  </a:lnTo>
                  <a:lnTo>
                    <a:pt x="1999018" y="3150222"/>
                  </a:lnTo>
                  <a:lnTo>
                    <a:pt x="3097453" y="3198977"/>
                  </a:lnTo>
                  <a:lnTo>
                    <a:pt x="3110484" y="3189630"/>
                  </a:lnTo>
                  <a:lnTo>
                    <a:pt x="3172256" y="3144736"/>
                  </a:lnTo>
                  <a:lnTo>
                    <a:pt x="3210928" y="3115945"/>
                  </a:lnTo>
                  <a:lnTo>
                    <a:pt x="3290341" y="3055594"/>
                  </a:lnTo>
                  <a:lnTo>
                    <a:pt x="3545713" y="2855696"/>
                  </a:lnTo>
                  <a:lnTo>
                    <a:pt x="3545713" y="2844965"/>
                  </a:lnTo>
                  <a:lnTo>
                    <a:pt x="3094710" y="3189630"/>
                  </a:lnTo>
                  <a:lnTo>
                    <a:pt x="2206701" y="3150222"/>
                  </a:lnTo>
                  <a:lnTo>
                    <a:pt x="1994357" y="3140799"/>
                  </a:lnTo>
                  <a:lnTo>
                    <a:pt x="1539722" y="3801961"/>
                  </a:lnTo>
                  <a:lnTo>
                    <a:pt x="1534248" y="3800284"/>
                  </a:lnTo>
                  <a:lnTo>
                    <a:pt x="1534248" y="3809911"/>
                  </a:lnTo>
                  <a:lnTo>
                    <a:pt x="1267079" y="4198455"/>
                  </a:lnTo>
                  <a:lnTo>
                    <a:pt x="979512" y="4262755"/>
                  </a:lnTo>
                  <a:lnTo>
                    <a:pt x="1377403" y="3761587"/>
                  </a:lnTo>
                  <a:lnTo>
                    <a:pt x="1534248" y="3809911"/>
                  </a:lnTo>
                  <a:lnTo>
                    <a:pt x="1534248" y="3800284"/>
                  </a:lnTo>
                  <a:lnTo>
                    <a:pt x="1408696" y="3761587"/>
                  </a:lnTo>
                  <a:lnTo>
                    <a:pt x="1374101" y="3750932"/>
                  </a:lnTo>
                  <a:lnTo>
                    <a:pt x="965212" y="4265942"/>
                  </a:lnTo>
                  <a:lnTo>
                    <a:pt x="0" y="4481728"/>
                  </a:lnTo>
                  <a:lnTo>
                    <a:pt x="42100" y="4481728"/>
                  </a:lnTo>
                  <a:lnTo>
                    <a:pt x="956106" y="4277398"/>
                  </a:lnTo>
                  <a:lnTo>
                    <a:pt x="793889" y="4481728"/>
                  </a:lnTo>
                  <a:lnTo>
                    <a:pt x="805662" y="4481728"/>
                  </a:lnTo>
                  <a:lnTo>
                    <a:pt x="970419" y="4274197"/>
                  </a:lnTo>
                  <a:lnTo>
                    <a:pt x="1272590" y="4206646"/>
                  </a:lnTo>
                  <a:lnTo>
                    <a:pt x="1543443" y="3812743"/>
                  </a:lnTo>
                  <a:lnTo>
                    <a:pt x="2097811" y="3983507"/>
                  </a:lnTo>
                  <a:lnTo>
                    <a:pt x="1620075" y="4321505"/>
                  </a:lnTo>
                  <a:lnTo>
                    <a:pt x="1355191" y="4481728"/>
                  </a:lnTo>
                  <a:lnTo>
                    <a:pt x="1370761" y="4481728"/>
                  </a:lnTo>
                  <a:lnTo>
                    <a:pt x="1626273" y="4326090"/>
                  </a:lnTo>
                  <a:lnTo>
                    <a:pt x="2107996" y="3986644"/>
                  </a:lnTo>
                  <a:lnTo>
                    <a:pt x="2315337" y="4050500"/>
                  </a:lnTo>
                  <a:lnTo>
                    <a:pt x="2335669" y="4040619"/>
                  </a:lnTo>
                  <a:lnTo>
                    <a:pt x="2595384" y="3914648"/>
                  </a:lnTo>
                  <a:lnTo>
                    <a:pt x="2848572" y="4138612"/>
                  </a:lnTo>
                  <a:lnTo>
                    <a:pt x="2856585" y="4124096"/>
                  </a:lnTo>
                  <a:lnTo>
                    <a:pt x="3170212" y="3555517"/>
                  </a:lnTo>
                  <a:lnTo>
                    <a:pt x="3972153" y="2906001"/>
                  </a:lnTo>
                  <a:lnTo>
                    <a:pt x="4341838" y="3046006"/>
                  </a:lnTo>
                  <a:lnTo>
                    <a:pt x="4356671" y="3035681"/>
                  </a:lnTo>
                  <a:lnTo>
                    <a:pt x="5683643" y="2111781"/>
                  </a:lnTo>
                  <a:lnTo>
                    <a:pt x="5683643" y="2100554"/>
                  </a:lnTo>
                  <a:lnTo>
                    <a:pt x="4340542" y="3035681"/>
                  </a:lnTo>
                  <a:lnTo>
                    <a:pt x="3998201" y="2906001"/>
                  </a:lnTo>
                  <a:lnTo>
                    <a:pt x="3970477" y="2895498"/>
                  </a:lnTo>
                  <a:lnTo>
                    <a:pt x="3182023" y="3534118"/>
                  </a:lnTo>
                  <a:lnTo>
                    <a:pt x="3564255" y="2841180"/>
                  </a:lnTo>
                  <a:lnTo>
                    <a:pt x="3746741" y="2698318"/>
                  </a:lnTo>
                  <a:lnTo>
                    <a:pt x="3827437" y="2636583"/>
                  </a:lnTo>
                  <a:lnTo>
                    <a:pt x="3866896" y="2606916"/>
                  </a:lnTo>
                  <a:lnTo>
                    <a:pt x="3905631" y="2578227"/>
                  </a:lnTo>
                  <a:lnTo>
                    <a:pt x="3943566" y="2550630"/>
                  </a:lnTo>
                  <a:lnTo>
                    <a:pt x="3980599" y="2524252"/>
                  </a:lnTo>
                  <a:lnTo>
                    <a:pt x="4949672" y="1522679"/>
                  </a:lnTo>
                  <a:lnTo>
                    <a:pt x="5683656" y="1233335"/>
                  </a:lnTo>
                  <a:lnTo>
                    <a:pt x="5683656" y="1223429"/>
                  </a:lnTo>
                  <a:lnTo>
                    <a:pt x="4944453" y="1514817"/>
                  </a:lnTo>
                  <a:lnTo>
                    <a:pt x="3974566" y="2517229"/>
                  </a:lnTo>
                  <a:lnTo>
                    <a:pt x="3574148" y="2823235"/>
                  </a:lnTo>
                  <a:lnTo>
                    <a:pt x="4445063" y="1244371"/>
                  </a:lnTo>
                  <a:lnTo>
                    <a:pt x="4813643" y="1223899"/>
                  </a:lnTo>
                  <a:lnTo>
                    <a:pt x="5683656" y="15735"/>
                  </a:lnTo>
                  <a:lnTo>
                    <a:pt x="5683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8673" y="8373939"/>
              <a:ext cx="81432" cy="814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8119" y="8152600"/>
              <a:ext cx="2644775" cy="1193165"/>
            </a:xfrm>
            <a:custGeom>
              <a:avLst/>
              <a:gdLst/>
              <a:ahLst/>
              <a:cxnLst/>
              <a:rect l="l" t="t" r="r" b="b"/>
              <a:pathLst>
                <a:path w="2644775" h="1193165">
                  <a:moveTo>
                    <a:pt x="57569" y="875512"/>
                  </a:moveTo>
                  <a:lnTo>
                    <a:pt x="55308" y="864311"/>
                  </a:lnTo>
                  <a:lnTo>
                    <a:pt x="49136" y="855154"/>
                  </a:lnTo>
                  <a:lnTo>
                    <a:pt x="39979" y="848995"/>
                  </a:lnTo>
                  <a:lnTo>
                    <a:pt x="28778" y="846734"/>
                  </a:lnTo>
                  <a:lnTo>
                    <a:pt x="17576" y="848995"/>
                  </a:lnTo>
                  <a:lnTo>
                    <a:pt x="8432" y="855154"/>
                  </a:lnTo>
                  <a:lnTo>
                    <a:pt x="2260" y="864311"/>
                  </a:lnTo>
                  <a:lnTo>
                    <a:pt x="0" y="875512"/>
                  </a:lnTo>
                  <a:lnTo>
                    <a:pt x="2260" y="886714"/>
                  </a:lnTo>
                  <a:lnTo>
                    <a:pt x="8432" y="895870"/>
                  </a:lnTo>
                  <a:lnTo>
                    <a:pt x="17576" y="902042"/>
                  </a:lnTo>
                  <a:lnTo>
                    <a:pt x="28778" y="904303"/>
                  </a:lnTo>
                  <a:lnTo>
                    <a:pt x="39979" y="902042"/>
                  </a:lnTo>
                  <a:lnTo>
                    <a:pt x="49136" y="895870"/>
                  </a:lnTo>
                  <a:lnTo>
                    <a:pt x="55308" y="886714"/>
                  </a:lnTo>
                  <a:lnTo>
                    <a:pt x="57569" y="875512"/>
                  </a:lnTo>
                  <a:close/>
                </a:path>
                <a:path w="2644775" h="1193165">
                  <a:moveTo>
                    <a:pt x="997915" y="1164196"/>
                  </a:moveTo>
                  <a:lnTo>
                    <a:pt x="995654" y="1152982"/>
                  </a:lnTo>
                  <a:lnTo>
                    <a:pt x="989482" y="1143838"/>
                  </a:lnTo>
                  <a:lnTo>
                    <a:pt x="980325" y="1137666"/>
                  </a:lnTo>
                  <a:lnTo>
                    <a:pt x="969124" y="1135405"/>
                  </a:lnTo>
                  <a:lnTo>
                    <a:pt x="957922" y="1137666"/>
                  </a:lnTo>
                  <a:lnTo>
                    <a:pt x="948778" y="1143838"/>
                  </a:lnTo>
                  <a:lnTo>
                    <a:pt x="942606" y="1152982"/>
                  </a:lnTo>
                  <a:lnTo>
                    <a:pt x="940346" y="1164196"/>
                  </a:lnTo>
                  <a:lnTo>
                    <a:pt x="949337" y="1185481"/>
                  </a:lnTo>
                  <a:lnTo>
                    <a:pt x="969124" y="1192580"/>
                  </a:lnTo>
                  <a:lnTo>
                    <a:pt x="988923" y="1185481"/>
                  </a:lnTo>
                  <a:lnTo>
                    <a:pt x="997915" y="1164196"/>
                  </a:lnTo>
                  <a:close/>
                </a:path>
                <a:path w="2644775" h="1193165">
                  <a:moveTo>
                    <a:pt x="1106728" y="876960"/>
                  </a:moveTo>
                  <a:lnTo>
                    <a:pt x="1104468" y="865759"/>
                  </a:lnTo>
                  <a:lnTo>
                    <a:pt x="1098296" y="856615"/>
                  </a:lnTo>
                  <a:lnTo>
                    <a:pt x="1089152" y="850442"/>
                  </a:lnTo>
                  <a:lnTo>
                    <a:pt x="1077937" y="848182"/>
                  </a:lnTo>
                  <a:lnTo>
                    <a:pt x="1066749" y="850442"/>
                  </a:lnTo>
                  <a:lnTo>
                    <a:pt x="1057592" y="856615"/>
                  </a:lnTo>
                  <a:lnTo>
                    <a:pt x="1051433" y="865759"/>
                  </a:lnTo>
                  <a:lnTo>
                    <a:pt x="1049159" y="876960"/>
                  </a:lnTo>
                  <a:lnTo>
                    <a:pt x="1051433" y="888174"/>
                  </a:lnTo>
                  <a:lnTo>
                    <a:pt x="1057592" y="897318"/>
                  </a:lnTo>
                  <a:lnTo>
                    <a:pt x="1066749" y="903490"/>
                  </a:lnTo>
                  <a:lnTo>
                    <a:pt x="1077937" y="905751"/>
                  </a:lnTo>
                  <a:lnTo>
                    <a:pt x="1089152" y="903490"/>
                  </a:lnTo>
                  <a:lnTo>
                    <a:pt x="1098296" y="897318"/>
                  </a:lnTo>
                  <a:lnTo>
                    <a:pt x="1104468" y="888174"/>
                  </a:lnTo>
                  <a:lnTo>
                    <a:pt x="1106728" y="876960"/>
                  </a:lnTo>
                  <a:close/>
                </a:path>
                <a:path w="2644775" h="1193165">
                  <a:moveTo>
                    <a:pt x="2644356" y="20015"/>
                  </a:moveTo>
                  <a:lnTo>
                    <a:pt x="2642781" y="12230"/>
                  </a:lnTo>
                  <a:lnTo>
                    <a:pt x="2638488" y="5867"/>
                  </a:lnTo>
                  <a:lnTo>
                    <a:pt x="2632125" y="1574"/>
                  </a:lnTo>
                  <a:lnTo>
                    <a:pt x="2624340" y="0"/>
                  </a:lnTo>
                  <a:lnTo>
                    <a:pt x="2616543" y="1574"/>
                  </a:lnTo>
                  <a:lnTo>
                    <a:pt x="2610180" y="5867"/>
                  </a:lnTo>
                  <a:lnTo>
                    <a:pt x="2605887" y="12230"/>
                  </a:lnTo>
                  <a:lnTo>
                    <a:pt x="2604325" y="20015"/>
                  </a:lnTo>
                  <a:lnTo>
                    <a:pt x="2605887" y="27813"/>
                  </a:lnTo>
                  <a:lnTo>
                    <a:pt x="2610180" y="34175"/>
                  </a:lnTo>
                  <a:lnTo>
                    <a:pt x="2616543" y="38455"/>
                  </a:lnTo>
                  <a:lnTo>
                    <a:pt x="2624340" y="40030"/>
                  </a:lnTo>
                  <a:lnTo>
                    <a:pt x="2632125" y="38455"/>
                  </a:lnTo>
                  <a:lnTo>
                    <a:pt x="2638488" y="34175"/>
                  </a:lnTo>
                  <a:lnTo>
                    <a:pt x="2642781" y="27813"/>
                  </a:lnTo>
                  <a:lnTo>
                    <a:pt x="2644356" y="20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1023" y="8982944"/>
              <a:ext cx="81432" cy="814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62200" y="6483476"/>
              <a:ext cx="3229610" cy="3020060"/>
            </a:xfrm>
            <a:custGeom>
              <a:avLst/>
              <a:gdLst/>
              <a:ahLst/>
              <a:cxnLst/>
              <a:rect l="l" t="t" r="r" b="b"/>
              <a:pathLst>
                <a:path w="3229609" h="3020059">
                  <a:moveTo>
                    <a:pt x="57569" y="2990939"/>
                  </a:moveTo>
                  <a:lnTo>
                    <a:pt x="55308" y="2979724"/>
                  </a:lnTo>
                  <a:lnTo>
                    <a:pt x="49136" y="2970580"/>
                  </a:lnTo>
                  <a:lnTo>
                    <a:pt x="39992" y="2964421"/>
                  </a:lnTo>
                  <a:lnTo>
                    <a:pt x="28778" y="2962160"/>
                  </a:lnTo>
                  <a:lnTo>
                    <a:pt x="17576" y="2964421"/>
                  </a:lnTo>
                  <a:lnTo>
                    <a:pt x="8432" y="2970580"/>
                  </a:lnTo>
                  <a:lnTo>
                    <a:pt x="2260" y="2979724"/>
                  </a:lnTo>
                  <a:lnTo>
                    <a:pt x="0" y="2990939"/>
                  </a:lnTo>
                  <a:lnTo>
                    <a:pt x="2260" y="3002127"/>
                  </a:lnTo>
                  <a:lnTo>
                    <a:pt x="8432" y="3011284"/>
                  </a:lnTo>
                  <a:lnTo>
                    <a:pt x="17576" y="3017443"/>
                  </a:lnTo>
                  <a:lnTo>
                    <a:pt x="28778" y="3019717"/>
                  </a:lnTo>
                  <a:lnTo>
                    <a:pt x="39992" y="3017443"/>
                  </a:lnTo>
                  <a:lnTo>
                    <a:pt x="49136" y="3011284"/>
                  </a:lnTo>
                  <a:lnTo>
                    <a:pt x="55308" y="3002127"/>
                  </a:lnTo>
                  <a:lnTo>
                    <a:pt x="57569" y="2990939"/>
                  </a:lnTo>
                  <a:close/>
                </a:path>
                <a:path w="3229609" h="3020059">
                  <a:moveTo>
                    <a:pt x="1635048" y="2919742"/>
                  </a:moveTo>
                  <a:lnTo>
                    <a:pt x="1632788" y="2908541"/>
                  </a:lnTo>
                  <a:lnTo>
                    <a:pt x="1626616" y="2899397"/>
                  </a:lnTo>
                  <a:lnTo>
                    <a:pt x="1617459" y="2893225"/>
                  </a:lnTo>
                  <a:lnTo>
                    <a:pt x="1606257" y="2890964"/>
                  </a:lnTo>
                  <a:lnTo>
                    <a:pt x="1595056" y="2893225"/>
                  </a:lnTo>
                  <a:lnTo>
                    <a:pt x="1585899" y="2899397"/>
                  </a:lnTo>
                  <a:lnTo>
                    <a:pt x="1579727" y="2908541"/>
                  </a:lnTo>
                  <a:lnTo>
                    <a:pt x="1577467" y="2919742"/>
                  </a:lnTo>
                  <a:lnTo>
                    <a:pt x="1579727" y="2930956"/>
                  </a:lnTo>
                  <a:lnTo>
                    <a:pt x="1585899" y="2940100"/>
                  </a:lnTo>
                  <a:lnTo>
                    <a:pt x="1595056" y="2946273"/>
                  </a:lnTo>
                  <a:lnTo>
                    <a:pt x="1606257" y="2948533"/>
                  </a:lnTo>
                  <a:lnTo>
                    <a:pt x="1617459" y="2946273"/>
                  </a:lnTo>
                  <a:lnTo>
                    <a:pt x="1626616" y="2940100"/>
                  </a:lnTo>
                  <a:lnTo>
                    <a:pt x="1632788" y="2930956"/>
                  </a:lnTo>
                  <a:lnTo>
                    <a:pt x="1635048" y="2919742"/>
                  </a:lnTo>
                  <a:close/>
                </a:path>
                <a:path w="3229609" h="3020059">
                  <a:moveTo>
                    <a:pt x="3229521" y="28308"/>
                  </a:moveTo>
                  <a:lnTo>
                    <a:pt x="3227286" y="17297"/>
                  </a:lnTo>
                  <a:lnTo>
                    <a:pt x="3221228" y="8293"/>
                  </a:lnTo>
                  <a:lnTo>
                    <a:pt x="3212223" y="2222"/>
                  </a:lnTo>
                  <a:lnTo>
                    <a:pt x="3201212" y="0"/>
                  </a:lnTo>
                  <a:lnTo>
                    <a:pt x="3190189" y="2222"/>
                  </a:lnTo>
                  <a:lnTo>
                    <a:pt x="3181185" y="8293"/>
                  </a:lnTo>
                  <a:lnTo>
                    <a:pt x="3175127" y="17297"/>
                  </a:lnTo>
                  <a:lnTo>
                    <a:pt x="3172904" y="28308"/>
                  </a:lnTo>
                  <a:lnTo>
                    <a:pt x="3175127" y="39331"/>
                  </a:lnTo>
                  <a:lnTo>
                    <a:pt x="3181185" y="48323"/>
                  </a:lnTo>
                  <a:lnTo>
                    <a:pt x="3190189" y="54394"/>
                  </a:lnTo>
                  <a:lnTo>
                    <a:pt x="3201212" y="56616"/>
                  </a:lnTo>
                  <a:lnTo>
                    <a:pt x="3212223" y="54394"/>
                  </a:lnTo>
                  <a:lnTo>
                    <a:pt x="3221228" y="48323"/>
                  </a:lnTo>
                  <a:lnTo>
                    <a:pt x="3227286" y="39331"/>
                  </a:lnTo>
                  <a:lnTo>
                    <a:pt x="3229521" y="28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92232" y="6451182"/>
              <a:ext cx="80238" cy="802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70425" y="5504319"/>
              <a:ext cx="1580515" cy="2317115"/>
            </a:xfrm>
            <a:custGeom>
              <a:avLst/>
              <a:gdLst/>
              <a:ahLst/>
              <a:cxnLst/>
              <a:rect l="l" t="t" r="r" b="b"/>
              <a:pathLst>
                <a:path w="1580515" h="2317115">
                  <a:moveTo>
                    <a:pt x="56616" y="2288298"/>
                  </a:moveTo>
                  <a:lnTo>
                    <a:pt x="54394" y="2277275"/>
                  </a:lnTo>
                  <a:lnTo>
                    <a:pt x="48323" y="2268270"/>
                  </a:lnTo>
                  <a:lnTo>
                    <a:pt x="39331" y="2262213"/>
                  </a:lnTo>
                  <a:lnTo>
                    <a:pt x="28308" y="2259990"/>
                  </a:lnTo>
                  <a:lnTo>
                    <a:pt x="17297" y="2262213"/>
                  </a:lnTo>
                  <a:lnTo>
                    <a:pt x="8293" y="2268270"/>
                  </a:lnTo>
                  <a:lnTo>
                    <a:pt x="2222" y="2277275"/>
                  </a:lnTo>
                  <a:lnTo>
                    <a:pt x="0" y="2288298"/>
                  </a:lnTo>
                  <a:lnTo>
                    <a:pt x="2222" y="2299309"/>
                  </a:lnTo>
                  <a:lnTo>
                    <a:pt x="8293" y="2308301"/>
                  </a:lnTo>
                  <a:lnTo>
                    <a:pt x="17297" y="2314371"/>
                  </a:lnTo>
                  <a:lnTo>
                    <a:pt x="28308" y="2316607"/>
                  </a:lnTo>
                  <a:lnTo>
                    <a:pt x="39331" y="2314371"/>
                  </a:lnTo>
                  <a:lnTo>
                    <a:pt x="48323" y="2308301"/>
                  </a:lnTo>
                  <a:lnTo>
                    <a:pt x="54394" y="2299309"/>
                  </a:lnTo>
                  <a:lnTo>
                    <a:pt x="56616" y="2288298"/>
                  </a:lnTo>
                  <a:close/>
                </a:path>
                <a:path w="1580515" h="2317115">
                  <a:moveTo>
                    <a:pt x="1017803" y="1286306"/>
                  </a:moveTo>
                  <a:lnTo>
                    <a:pt x="1016228" y="1278509"/>
                  </a:lnTo>
                  <a:lnTo>
                    <a:pt x="1011936" y="1272146"/>
                  </a:lnTo>
                  <a:lnTo>
                    <a:pt x="1005573" y="1267853"/>
                  </a:lnTo>
                  <a:lnTo>
                    <a:pt x="997788" y="1266278"/>
                  </a:lnTo>
                  <a:lnTo>
                    <a:pt x="990003" y="1267853"/>
                  </a:lnTo>
                  <a:lnTo>
                    <a:pt x="983640" y="1272146"/>
                  </a:lnTo>
                  <a:lnTo>
                    <a:pt x="979347" y="1278509"/>
                  </a:lnTo>
                  <a:lnTo>
                    <a:pt x="977773" y="1286306"/>
                  </a:lnTo>
                  <a:lnTo>
                    <a:pt x="979347" y="1294091"/>
                  </a:lnTo>
                  <a:lnTo>
                    <a:pt x="983640" y="1300454"/>
                  </a:lnTo>
                  <a:lnTo>
                    <a:pt x="990003" y="1304734"/>
                  </a:lnTo>
                  <a:lnTo>
                    <a:pt x="997788" y="1306309"/>
                  </a:lnTo>
                  <a:lnTo>
                    <a:pt x="1005573" y="1304734"/>
                  </a:lnTo>
                  <a:lnTo>
                    <a:pt x="1011936" y="1300454"/>
                  </a:lnTo>
                  <a:lnTo>
                    <a:pt x="1016228" y="1294091"/>
                  </a:lnTo>
                  <a:lnTo>
                    <a:pt x="1017803" y="1286306"/>
                  </a:lnTo>
                  <a:close/>
                </a:path>
                <a:path w="1580515" h="2317115">
                  <a:moveTo>
                    <a:pt x="1579930" y="24422"/>
                  </a:moveTo>
                  <a:lnTo>
                    <a:pt x="1578013" y="14922"/>
                  </a:lnTo>
                  <a:lnTo>
                    <a:pt x="1572780" y="7162"/>
                  </a:lnTo>
                  <a:lnTo>
                    <a:pt x="1565021" y="1917"/>
                  </a:lnTo>
                  <a:lnTo>
                    <a:pt x="1555521" y="0"/>
                  </a:lnTo>
                  <a:lnTo>
                    <a:pt x="1546021" y="1917"/>
                  </a:lnTo>
                  <a:lnTo>
                    <a:pt x="1538249" y="7162"/>
                  </a:lnTo>
                  <a:lnTo>
                    <a:pt x="1533017" y="14922"/>
                  </a:lnTo>
                  <a:lnTo>
                    <a:pt x="1531099" y="24422"/>
                  </a:lnTo>
                  <a:lnTo>
                    <a:pt x="1533017" y="33934"/>
                  </a:lnTo>
                  <a:lnTo>
                    <a:pt x="1538249" y="41694"/>
                  </a:lnTo>
                  <a:lnTo>
                    <a:pt x="1546021" y="46913"/>
                  </a:lnTo>
                  <a:lnTo>
                    <a:pt x="1555521" y="48831"/>
                  </a:lnTo>
                  <a:lnTo>
                    <a:pt x="1565021" y="46913"/>
                  </a:lnTo>
                  <a:lnTo>
                    <a:pt x="1572780" y="41694"/>
                  </a:lnTo>
                  <a:lnTo>
                    <a:pt x="1578013" y="33934"/>
                  </a:lnTo>
                  <a:lnTo>
                    <a:pt x="1579930" y="2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4367" y="9558070"/>
              <a:ext cx="78498" cy="78498"/>
            </a:xfrm>
            <a:prstGeom prst="rect">
              <a:avLst/>
            </a:prstGeom>
          </p:spPr>
        </p:pic>
      </p:grpSp>
      <p:sp>
        <p:nvSpPr>
          <p:cNvPr id="15" name="Текст 2">
            <a:extLst>
              <a:ext uri="{FF2B5EF4-FFF2-40B4-BE49-F238E27FC236}">
                <a16:creationId xmlns:a16="http://schemas.microsoft.com/office/drawing/2014/main" id="{ECD9E925-A952-47C9-B5DB-0400BCA1F385}"/>
              </a:ext>
            </a:extLst>
          </p:cNvPr>
          <p:cNvSpPr txBox="1">
            <a:spLocks/>
          </p:cNvSpPr>
          <p:nvPr/>
        </p:nvSpPr>
        <p:spPr bwMode="auto">
          <a:xfrm>
            <a:off x="8274160" y="3484911"/>
            <a:ext cx="2992629" cy="5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b="1" dirty="0">
                <a:latin typeface="Calibri" panose="020F0502020204030204" pitchFamily="34" charset="0"/>
                <a:hlinkClick r:id="rId6" tooltip="https://t.me/tatarstanexpor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t.me/</a:t>
            </a:r>
            <a:r>
              <a:rPr lang="en-US" b="1" dirty="0" err="1">
                <a:latin typeface="Calibri" panose="020F0502020204030204" pitchFamily="34" charset="0"/>
                <a:hlinkClick r:id="rId6" tooltip="https://t.me/tatarstanexpor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tatarstanexport</a:t>
            </a:r>
            <a:endParaRPr lang="ru-RU" b="1" dirty="0">
              <a:latin typeface="Calibri" panose="020F0502020204030204" pitchFamily="34" charset="0"/>
            </a:endParaRPr>
          </a:p>
          <a:p>
            <a:pPr algn="l" eaLnBrk="1" hangingPunct="1"/>
            <a:endParaRPr lang="ru-RU" sz="1800" dirty="0">
              <a:solidFill>
                <a:srgbClr val="0033CC"/>
              </a:solidFill>
            </a:endParaRPr>
          </a:p>
          <a:p>
            <a:pPr eaLnBrk="1" hangingPunct="1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00F30B-9C8A-4F5E-A612-679BD9D10A5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2645" y="937147"/>
            <a:ext cx="2743419" cy="30580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24E1F40-3BE4-4327-9EEF-44E8CE7E37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96" y="895388"/>
            <a:ext cx="2657375" cy="26573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B7A0C7-A0BB-40A5-B797-F85AB7E66BC5}"/>
              </a:ext>
            </a:extLst>
          </p:cNvPr>
          <p:cNvSpPr txBox="1"/>
          <p:nvPr/>
        </p:nvSpPr>
        <p:spPr>
          <a:xfrm>
            <a:off x="4810179" y="3441964"/>
            <a:ext cx="269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9"/>
              </a:rPr>
              <a:t>vk.com/</a:t>
            </a:r>
            <a:r>
              <a:rPr lang="en-US" sz="2400" b="1" dirty="0" err="1">
                <a:hlinkClick r:id="rId9"/>
              </a:rPr>
              <a:t>dom_pred</a:t>
            </a:r>
            <a:endParaRPr lang="ru-RU" sz="24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E76CD8-4DB1-4A69-B3B3-B61BB230B0C4}"/>
              </a:ext>
            </a:extLst>
          </p:cNvPr>
          <p:cNvSpPr/>
          <p:nvPr/>
        </p:nvSpPr>
        <p:spPr>
          <a:xfrm>
            <a:off x="2854002" y="150980"/>
            <a:ext cx="544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Каналы связи с бизнесом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0770" y="4317407"/>
            <a:ext cx="5317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Отраслевые группы в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Стройка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АПК 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Деревообработка и Мебель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Здравоохранение</a:t>
            </a:r>
          </a:p>
        </p:txBody>
      </p:sp>
      <p:sp>
        <p:nvSpPr>
          <p:cNvPr id="19" name="AutoShape 2" descr="data:image/png;base64,iVBORw0KGgoAAAANSUhEUgAAAMYAAADGCAYAAACJm/9dAAAAAXNSR0IArs4c6QAADqBJREFUeF7t3eFOI8sOBODl/R/6XFbJlUCQzHydMp0sdaTzaz1uu1xluycB3v78+fPf+/9P/99//30f5tvb27ex37K/legtP7fsU/HoubsK9dvy/cuqCuMdBCXobyPKb8u3wri24Arj/iyqMHbN6oNzU4XpKrVW4BT+2oDWon38qU6MToxTLKowTsH080apwnRirNUuhf/LTwx9q7MG99enUm+ZNB4tWIoou+LUc7Wh7MJH87pV95urVIXxM5fRVCH1tbKeW2FcEagwKowz4tEJr/ZnYnjEphPjAL2uUmv0UqKr/VpU55+qMCqM82wBSyW62kMoS6YVRoWxRJyjh5Toan90/qP/HhOGrhx6KVTgNJ5db0s0r0cL/v/nFZ/UuSmcU/FrPPxWalegmti0IJVAFcYFMcVhF98qjCvDtWAVxs+8taswFgmqwOnkSb22nhbeLZoqPir46cmcil/r3omxKEglUIXRVeoUZ1TBaj/dyU4l+cGowqgwTnFGiZ5aaU4Fd8JIib5rJUjhrPnqaqdxnijRJxP1//KrlAKUsleiVBidGKe4pwruxLjAmsItJWytS+rcUyT7YKS4dWIowouX9U6MToxTVFMFa2c6FcQDRq/S+VI4a769YyySK1WwxeMffkyJ0onRiXGKdClhKEFTnSzlJxX/rng0/pT9KZL95juGAp0iUMpPKv5d8Wj8KfsK44pAasKkCJTyo0RRQqj/V7FXHJQ/L/9WSguZInTKTyr+XfFo/Cn7CqMTQznwyT5FRO240/YKisbTiXFFWAm0q0MrITSvV7FXHMaFoQGpvRYm5V/9pD5X0de4qXM135T9dH01zlvx8MTQg9V+Gjgl4q34UwTVeFLnal1S9tP11TgrjIOVSQFNEbTCuCCfwlPrWGFUGMqZEftOjEVYp4HTDt1VarGQNx6brq9G24nRiaGcGbF/eWGMoPKAU33dVvsL2ErEXfYPUGPk0V/3h2N2Fb5CvS/UEXY/4LTCuIJX4u6dMA9weOTRCqPC+ESsXRN1hN0POK0wKowK4xsBVRgVRoXxnTDed+v/Hpg42x/d9bmEnjsN8654dPXaTpiTAbxVGBeklLi7iHirrrviqTBOKu2nzZQQt+KrMNYqV2Gs4Tb+VIWx9vmANgKdVCn/4wS6cUBXqYPLtxIiNZGUENogUsTtxNBK/ZC9EiJFXD03RcRnE2qFESb6LmJpIdU+BVMKH41f7TVf9b/LftsqlSr8sxVG45meANPE0nyn40n5rzAO7hgKtBKlwrgg8GzfVaswKoxP2pxuBOp/l32FUWFUGN+M7QqjwqgwJoWhl+ldr031DqC7r/qfxkHjfzZ7xUdXr5t3vNR3pSqMlCTuX0b1sv5sRNd4KoyDlUYJkaJpqpAaj34gqJ3yVewrjArjEwcqjPutRBsW49lVKlsAnQzaEXVypgi0a8IoPhpn7xiLjFViLR7z5THucG9/fxjz638a/7PZbxPG+8H0E3y7CqYAKUH15YESSONJ+Z+u164JpniqPf/M9zTQKYIyEDc6rgpS45/2P12vCiN8Od7VEbWQ08Sd9l9haIu82HdiXHHTTp8SdoVxJSLekdbofv6pCqPC+MSW2FsdJHrq3PPUv29ZYVQYFcY3Gol9iXBa8epfV6PfttJovtqJU/VKrax815r+gE8D0stxCjgligpPcVBiKW6ab4WhCBysIkoILXCFcbArh15DKy1U2Cn7lOC7Sh1UPCU8bRBKFG0oKQLpuYqn2qfyqjAqjE8IqIArjAMCpTrcNNC6EmzrWPi6U3FLdVY9V/FU+1Re/Lp2F7H03BhAwzu6XuI1L/WfImKqXpqvnnsLnwpjcRKmCqbE1XPVf4VxQbjCqDBO3TFUYNq51X76LlRhVBgVxjccqDAqjAqjwni+v5yUWlFSd4OUH12N1H7bKpU6WBN+ldd/mtdvw1PrmMJTPzbgt1K/rZCpzq1vjZQQKfsUgZQnKZx1sqn9zTuGJpwqmHYaTVjtU3n9Njy1joqz1lHtK4xrRVKdrBPjPsVTOCvR1b7CqDAeeiulk7DC0Nm4+NpUO4Hap9JQAqXO1ZVG8dG8XkYY74nR75XSS5sWWIHTQuqqsytfLMufadwU513xxxpBhXGBcrrwqYKpn+lGkGocKWErPjfrXmFUGB/JpERXeyWuClv9VxgHO10nxgUgJbraK3ErjMW3Q0poBTpVeCXErh1d81V7xUHrpf47MToxPiGgDSVlr8R9GWGkEtOE9XKm/jWvaaIc6Pj0P6c6+ukDFye/1kv5oPUa/2UICqgmkPJfYSiS9+2VuBVGeKXRcqZ2dxWwnqt5pYQ9fa76V5xTAuvEOKiUriJqr0RR+13xdGI86U6pnSPVcXcRMRW/Ck/PVf+dGFfEUkBUGBcEdgn15SfGO3bfflcqRVDdrVOFVD9qr51yGodU/NrRUzg8m5D4a+eawDQhpgvz2+KvMK6TthMju3KkOrf6UfuUAKYbk8aZ2nQ6MQ5eHnRiKDXXGo1uInqHVP8VRoWxxvyDp3SCKXErjIO3VdOjvBNjTTcvL4xbP4+hia3Bd/6pZ+so04JR/BWfVPzTnVvj1EZ5077CuL8Ta+G1MHpZVPvp+NX/tIAV/wrjYCWbLlhqAlQY57eMj5Za35vfldJCroV7/ilN7Nk6meKZslccUh13l4BT8VcYB2+lpomlBFL76fjVvza43jEWX/+dnzkXy2cjlsaj9krcVMfdFWcq/v59jIOJoR1regWaJroSWu21kaXsNc4Ko8L4xD0lkNqniK5+NM4Ko8KoML5RWYVRYVQYFYZfvnvHuLBm191JVya9g93KqxOjE6MTQyaGXla0s2on0Pffqc6hfvR14TRuirPGr/5TvErx4Wa+7/8Q+dHW6QKngNDCVBj3V6kKI7xyKKAVhiKWtd+Ff6qRKRqxH1TqxLgPvV5etZDT9hXGFWFVaoVRYZwRZ4pXKaH2jrEo+N4xesd46LWdEkgVn5pIem4qL41fVy+117dPqU6v556ZQh9tNM7xiZEikPpR4CqM7Mo3LUitb4WhiB28VVN3WoBOjDVBTtelE6PCOMUxnQBq31Vq82X32QrQidGJ8aOX+FNt8INR7xhrBN21Omp9Nc7xVerZOuL0iNd8pyfYNIE031QD2pXXtk++lbjT9kpcJYr6V0KovXZWzbfCOLhLKCFSBVMhpeJUgr46gRQ3xUftY/x5P3jLt2uVuNP2WmDtoOpfCaH2KQL9q3l1lTpglApSCdqJoYjdt08JvsKoMD4hkGoEry54FoaOTl05tDBqr/1J/acIobg9W17T8Y/nq3eMCuOCgI5sLeQ0saYFPx2/4sn5Vhj3IWZA3/4O4cf/mybWdF7T8SvCnG+FUWF8RCA1CSuMK6qqyNRKljp3Oh7tcNPEUtz07jQdv+LJ+XZidGJ0YnzlAL+VerbOsSse7kB499CVJmWfmpypjq5+1P4mbjoxdhFRC3bLPjXiK4z7b+eUoMor9a986MRYRLjCqDA+UUeVnerQnRgXBFKC1LroudpvlFfqvxPjADElhApSd30u2I27ip6rOFQY10op0FrglOK10yghKoy1SaX11Tqqf+Un/xmAlGBSiamfVPwqMO24ShSNR3HTBpHyr35S9a0wrshPE7HCUIqv2VcYa7jFvvynHbrCWCwYPlZhIGD/N08BV2Hcv3sslufhx1L17SrVVeohMuoK+tBhJx6uME6A9J1JCrhOjH98YrwX+NtfhrDIux9/THf3XW9XpgWZwkELOH2u+k9NsLcK42c6X4WhkrtflxSeNxtlhVFhrFF2jbh6VieGInZwadYNMTWCb6WR6nDqR3HQMihxp/2n6thVavGtlBZYCZ0SWIWhlbpOwq5SXaXWqPOPr1Lv6b3EW6ldnU9Jk5oMqXP1LVwqfvWj9tMTlT/g04Kl7CuM+0gqPno30N1dia72FcYVAS28ClILnyqMxqnndmKsrXydGOHLd6rzqWC0cXRiXBC+Wa/eMbKX7wrjgHChn0DUycmNoMKoMD6SLCVs9aP224Sho1lH/7Ptvq8STwpn9aN3sBR/9FzNi1epVGIaKI+80C8yqzDuV0oJmuKPnqt8qzAW3249m1C18Cl7JWiFkUL+4O3Q9A7aidGJ8REB/k2EYR18cfdsHfrZ4pnGXxuEXoI1fp1U6r+rVFcp5cwneyXor1ulFCDtKNqhtdoavxZY/Wv80/FM+9d81T61cvMqlSq8JqAF27USpPDRhvKv5lthLF6+FTglrgpS/Wv80/FM+9d81V4b7s2G8v4P337tPHWAdr6uUvepME3caf9KdLVP8bar1AHyz0aU6Xim/SvR1b7CUMQOVjWdbKmdXtOYJu60f81X7SsMRWzRfvrO8NsEmSLuYjm/PBb7HCNFFAVIO1kKuFS+Go/mOx1nKh6tu+Km9hWGIra4ei0ec7qTvfoKV2EsXmqn30opcac7cVepCwLPhvOveytVYSgCF/uuUlfcpkee+tfCrJX/61PP1sm6SqUqe1/w/+zE0JUsZZ8t21dv0w1FcZjOd1djqjAOLtlKxGmiaDw6aSuM653n7/r4XTG1AEoI9T9dYCXErk72bLhp3dV+F86dGJ0Yn7iqDUKJrvYVxiJB9TKa6ri7CpaKP4WbEl3td+HcibEoyF0FqzBUWmv2LIy1Y84/lRrlStzUHeZWpilCp/DRiZHKS/2cZ8710oy/6fAmDnr51kDVPlX4CkORv08sJfQ0/ipsbnwVxgViBi70i960Eai9yiNF6JSfVPxc3wqjwvhIvhShU34qjMVLsI5UXQmm/esEUPsUsRS3CkORP7BPFX66MCn/mq/aa3mm81KBpeKPrVIa0LQ9JzZ8B9B8NX6dVNP+NV+13xU//6CSJjZtr8Dt6nyv0hFVeM9W31T8FcZBZfVzBiWKClsLP+1f81X7XfFXGBXGKa7qpD3l9IRRhXECpO9MFDgtcCfGBXXFbbGcXx7T+upE1RX3n/2rrVrgCqPC+Cie/wGjavg0ACHt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111" y="1138826"/>
            <a:ext cx="2322570" cy="23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825579" y="4657052"/>
            <a:ext cx="5317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Сувениры и подарки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Продукты питания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Текстиль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Химия, нефть и газ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36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00125" y="22788"/>
            <a:ext cx="10997354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Методическое сопровождение</a:t>
            </a:r>
            <a:endParaRPr kumimoji="0" lang="ru-RU" sz="2400" b="1" i="0" u="none" strike="noStrike" kern="1200" cap="none" spc="-6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963535"/>
            <a:ext cx="946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Чат в мессенджере </a:t>
            </a:r>
            <a:r>
              <a:rPr lang="ru-RU" sz="2400" b="1" spc="-67" dirty="0" err="1">
                <a:solidFill>
                  <a:prstClr val="black"/>
                </a:solidFill>
                <a:latin typeface="Trebuchet MS"/>
                <a:cs typeface="Trebuchet MS"/>
              </a:rPr>
              <a:t>Телеграм</a:t>
            </a: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 с ответственными лицами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7838" y="1926336"/>
            <a:ext cx="6679590" cy="419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Информация по региональным и федеральным мерам поддержки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Информация о старте приема заявок на услуги ЦПЭ и РЭЦ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Анонсы и записи мероприятий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Запросы иностранных покупателей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Списки участников мероприятий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Реестры экспортеров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Коммуникации по возникающим вопросам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B30A6D-AAFE-4003-8627-5CCA9F78F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99" y="2162048"/>
            <a:ext cx="3732417" cy="3732417"/>
          </a:xfrm>
          <a:prstGeom prst="rect">
            <a:avLst/>
          </a:prstGeom>
        </p:spPr>
      </p:pic>
      <p:pic>
        <p:nvPicPr>
          <p:cNvPr id="14" name="Google Shape;59;p1">
            <a:extLst>
              <a:ext uri="{FF2B5EF4-FFF2-40B4-BE49-F238E27FC236}">
                <a16:creationId xmlns:a16="http://schemas.microsoft.com/office/drawing/2014/main" id="{90EFFE2C-1624-4C0A-AEE7-C1CB80F056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483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4"/>
          <p:cNvSpPr txBox="1">
            <a:spLocks/>
          </p:cNvSpPr>
          <p:nvPr/>
        </p:nvSpPr>
        <p:spPr>
          <a:xfrm>
            <a:off x="1467430" y="3250251"/>
            <a:ext cx="9566665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4B9C1C-4034-443F-AF74-2D96D9AFC742}"/>
              </a:ext>
            </a:extLst>
          </p:cNvPr>
          <p:cNvSpPr/>
          <p:nvPr/>
        </p:nvSpPr>
        <p:spPr>
          <a:xfrm>
            <a:off x="2741431" y="1085866"/>
            <a:ext cx="72730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(843) 222-90-60, доб 271,272,278,279,313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(987) 270-06-91</a:t>
            </a: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tatexport@yandex.ru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Казань, ул. Петербургская д.28, Дом предпринимателя</a:t>
            </a:r>
          </a:p>
        </p:txBody>
      </p:sp>
      <p:pic>
        <p:nvPicPr>
          <p:cNvPr id="16" name="Google Shape;59;p1">
            <a:extLst>
              <a:ext uri="{FF2B5EF4-FFF2-40B4-BE49-F238E27FC236}">
                <a16:creationId xmlns:a16="http://schemas.microsoft.com/office/drawing/2014/main" id="{A40BBE4A-F5C3-4FC9-AF47-7F3C5267C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5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00125" y="22788"/>
            <a:ext cx="10997354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Экспортеры Республики Татарстан</a:t>
            </a:r>
            <a:endParaRPr kumimoji="0" lang="ru-RU" sz="2400" b="1" i="0" u="none" strike="noStrike" kern="1200" cap="none" spc="-6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963535"/>
            <a:ext cx="946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67" dirty="0" err="1">
                <a:solidFill>
                  <a:prstClr val="black"/>
                </a:solidFill>
                <a:latin typeface="Trebuchet MS"/>
                <a:cs typeface="Trebuchet MS"/>
              </a:rPr>
              <a:t>Кукморский</a:t>
            </a: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 район - СПССПК «Татар Балы»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37120" y="1794497"/>
            <a:ext cx="4681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Продукция: </a:t>
            </a:r>
            <a:r>
              <a:rPr lang="ru-RU" sz="2800" dirty="0"/>
              <a:t>мед</a:t>
            </a:r>
          </a:p>
          <a:p>
            <a:endParaRPr lang="ru-RU" sz="2800" b="1" dirty="0"/>
          </a:p>
          <a:p>
            <a:r>
              <a:rPr lang="ru-RU" sz="2800" b="1" dirty="0"/>
              <a:t>Страны экспорта: </a:t>
            </a:r>
            <a:r>
              <a:rPr lang="ru-RU" sz="2800" dirty="0"/>
              <a:t>Казахстан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B04336-C2A2-7999-9ABB-A702900C5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4" y="1962149"/>
            <a:ext cx="6238875" cy="4380903"/>
          </a:xfrm>
          <a:prstGeom prst="rect">
            <a:avLst/>
          </a:prstGeom>
        </p:spPr>
      </p:pic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1997303C-FE55-4773-B7AE-21788E5C48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41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3572" y="3442365"/>
            <a:ext cx="5328850" cy="3416035"/>
            <a:chOff x="7321143" y="5271871"/>
            <a:chExt cx="5684107" cy="4482301"/>
          </a:xfrm>
        </p:grpSpPr>
        <p:sp>
          <p:nvSpPr>
            <p:cNvPr id="6" name="object 6"/>
            <p:cNvSpPr/>
            <p:nvPr/>
          </p:nvSpPr>
          <p:spPr>
            <a:xfrm>
              <a:off x="8627560" y="7560247"/>
              <a:ext cx="4377690" cy="2193925"/>
            </a:xfrm>
            <a:custGeom>
              <a:avLst/>
              <a:gdLst/>
              <a:ahLst/>
              <a:cxnLst/>
              <a:rect l="l" t="t" r="r" b="b"/>
              <a:pathLst>
                <a:path w="4377690" h="2193925">
                  <a:moveTo>
                    <a:pt x="434399" y="1684439"/>
                  </a:moveTo>
                  <a:lnTo>
                    <a:pt x="346528" y="1684439"/>
                  </a:lnTo>
                  <a:lnTo>
                    <a:pt x="153772" y="2193352"/>
                  </a:lnTo>
                  <a:lnTo>
                    <a:pt x="241644" y="2193352"/>
                  </a:lnTo>
                  <a:lnTo>
                    <a:pt x="434399" y="1684439"/>
                  </a:lnTo>
                  <a:close/>
                </a:path>
                <a:path w="4377690" h="2193925">
                  <a:moveTo>
                    <a:pt x="786748" y="1160144"/>
                  </a:moveTo>
                  <a:lnTo>
                    <a:pt x="698876" y="1160144"/>
                  </a:lnTo>
                  <a:lnTo>
                    <a:pt x="307556" y="2193352"/>
                  </a:lnTo>
                  <a:lnTo>
                    <a:pt x="395428" y="2193352"/>
                  </a:lnTo>
                  <a:lnTo>
                    <a:pt x="786748" y="1160144"/>
                  </a:lnTo>
                  <a:close/>
                </a:path>
                <a:path w="4377690" h="2193925">
                  <a:moveTo>
                    <a:pt x="902508" y="1260551"/>
                  </a:moveTo>
                  <a:lnTo>
                    <a:pt x="814624" y="1260551"/>
                  </a:lnTo>
                  <a:lnTo>
                    <a:pt x="461328" y="2193352"/>
                  </a:lnTo>
                  <a:lnTo>
                    <a:pt x="549212" y="2193352"/>
                  </a:lnTo>
                  <a:lnTo>
                    <a:pt x="902508" y="1260551"/>
                  </a:lnTo>
                  <a:close/>
                </a:path>
                <a:path w="4377690" h="2193925">
                  <a:moveTo>
                    <a:pt x="956991" y="1522691"/>
                  </a:moveTo>
                  <a:lnTo>
                    <a:pt x="869120" y="1522691"/>
                  </a:lnTo>
                  <a:lnTo>
                    <a:pt x="615112" y="2193352"/>
                  </a:lnTo>
                  <a:lnTo>
                    <a:pt x="702996" y="2193352"/>
                  </a:lnTo>
                  <a:lnTo>
                    <a:pt x="956991" y="1522691"/>
                  </a:lnTo>
                  <a:close/>
                </a:path>
                <a:path w="4377690" h="2193925">
                  <a:moveTo>
                    <a:pt x="1210051" y="1260551"/>
                  </a:moveTo>
                  <a:lnTo>
                    <a:pt x="1122193" y="1260551"/>
                  </a:lnTo>
                  <a:lnTo>
                    <a:pt x="768884" y="2193352"/>
                  </a:lnTo>
                  <a:lnTo>
                    <a:pt x="856768" y="2193352"/>
                  </a:lnTo>
                  <a:lnTo>
                    <a:pt x="1210051" y="1260551"/>
                  </a:lnTo>
                  <a:close/>
                </a:path>
                <a:path w="4377690" h="2193925">
                  <a:moveTo>
                    <a:pt x="1325812" y="1360944"/>
                  </a:moveTo>
                  <a:lnTo>
                    <a:pt x="1237941" y="1360944"/>
                  </a:lnTo>
                  <a:lnTo>
                    <a:pt x="922668" y="2193352"/>
                  </a:lnTo>
                  <a:lnTo>
                    <a:pt x="1010539" y="2193352"/>
                  </a:lnTo>
                  <a:lnTo>
                    <a:pt x="1325812" y="1360944"/>
                  </a:lnTo>
                  <a:close/>
                </a:path>
                <a:path w="4377690" h="2193925">
                  <a:moveTo>
                    <a:pt x="1540836" y="1199184"/>
                  </a:moveTo>
                  <a:lnTo>
                    <a:pt x="1452990" y="1199184"/>
                  </a:lnTo>
                  <a:lnTo>
                    <a:pt x="1076452" y="2193352"/>
                  </a:lnTo>
                  <a:lnTo>
                    <a:pt x="1164323" y="2193352"/>
                  </a:lnTo>
                  <a:lnTo>
                    <a:pt x="1540836" y="1199184"/>
                  </a:lnTo>
                  <a:close/>
                </a:path>
                <a:path w="4377690" h="2193925">
                  <a:moveTo>
                    <a:pt x="1694633" y="1199184"/>
                  </a:moveTo>
                  <a:lnTo>
                    <a:pt x="1606761" y="1199184"/>
                  </a:lnTo>
                  <a:lnTo>
                    <a:pt x="1230224" y="2193352"/>
                  </a:lnTo>
                  <a:lnTo>
                    <a:pt x="1318108" y="2193352"/>
                  </a:lnTo>
                  <a:lnTo>
                    <a:pt x="1694633" y="1199184"/>
                  </a:lnTo>
                  <a:close/>
                </a:path>
                <a:path w="4377690" h="2193925">
                  <a:moveTo>
                    <a:pt x="1825176" y="1260551"/>
                  </a:moveTo>
                  <a:lnTo>
                    <a:pt x="1737305" y="1260551"/>
                  </a:lnTo>
                  <a:lnTo>
                    <a:pt x="1384008" y="2193352"/>
                  </a:lnTo>
                  <a:lnTo>
                    <a:pt x="1471880" y="2193352"/>
                  </a:lnTo>
                  <a:lnTo>
                    <a:pt x="1825176" y="1260551"/>
                  </a:lnTo>
                  <a:close/>
                </a:path>
                <a:path w="4377690" h="2193925">
                  <a:moveTo>
                    <a:pt x="1978947" y="1260551"/>
                  </a:moveTo>
                  <a:lnTo>
                    <a:pt x="1891076" y="1260551"/>
                  </a:lnTo>
                  <a:lnTo>
                    <a:pt x="1537780" y="2193352"/>
                  </a:lnTo>
                  <a:lnTo>
                    <a:pt x="1625651" y="2193352"/>
                  </a:lnTo>
                  <a:lnTo>
                    <a:pt x="1978947" y="1260551"/>
                  </a:lnTo>
                  <a:close/>
                </a:path>
                <a:path w="4377690" h="2193925">
                  <a:moveTo>
                    <a:pt x="2272165" y="892416"/>
                  </a:moveTo>
                  <a:lnTo>
                    <a:pt x="2184281" y="892416"/>
                  </a:lnTo>
                  <a:lnTo>
                    <a:pt x="1691564" y="2193352"/>
                  </a:lnTo>
                  <a:lnTo>
                    <a:pt x="1779436" y="2193352"/>
                  </a:lnTo>
                  <a:lnTo>
                    <a:pt x="2272165" y="892416"/>
                  </a:lnTo>
                  <a:close/>
                </a:path>
                <a:path w="4377690" h="2193925">
                  <a:moveTo>
                    <a:pt x="2425937" y="892416"/>
                  </a:moveTo>
                  <a:lnTo>
                    <a:pt x="2338065" y="892416"/>
                  </a:lnTo>
                  <a:lnTo>
                    <a:pt x="1845336" y="2193352"/>
                  </a:lnTo>
                  <a:lnTo>
                    <a:pt x="1933220" y="2193352"/>
                  </a:lnTo>
                  <a:lnTo>
                    <a:pt x="2425937" y="892416"/>
                  </a:lnTo>
                  <a:close/>
                </a:path>
                <a:path w="4377690" h="2193925">
                  <a:moveTo>
                    <a:pt x="2493094" y="1121105"/>
                  </a:moveTo>
                  <a:lnTo>
                    <a:pt x="2405223" y="1121105"/>
                  </a:lnTo>
                  <a:lnTo>
                    <a:pt x="1999120" y="2193352"/>
                  </a:lnTo>
                  <a:lnTo>
                    <a:pt x="2086991" y="2193352"/>
                  </a:lnTo>
                  <a:lnTo>
                    <a:pt x="2493094" y="1121105"/>
                  </a:lnTo>
                  <a:close/>
                </a:path>
                <a:path w="4377690" h="2193925">
                  <a:moveTo>
                    <a:pt x="2767300" y="803186"/>
                  </a:moveTo>
                  <a:lnTo>
                    <a:pt x="2679429" y="803186"/>
                  </a:lnTo>
                  <a:lnTo>
                    <a:pt x="2152904" y="2193352"/>
                  </a:lnTo>
                  <a:lnTo>
                    <a:pt x="2240751" y="2193352"/>
                  </a:lnTo>
                  <a:lnTo>
                    <a:pt x="2767300" y="803186"/>
                  </a:lnTo>
                  <a:close/>
                </a:path>
                <a:path w="4377690" h="2193925">
                  <a:moveTo>
                    <a:pt x="3018239" y="546607"/>
                  </a:moveTo>
                  <a:lnTo>
                    <a:pt x="2930368" y="546607"/>
                  </a:lnTo>
                  <a:lnTo>
                    <a:pt x="2306676" y="2193352"/>
                  </a:lnTo>
                  <a:lnTo>
                    <a:pt x="2394547" y="2193352"/>
                  </a:lnTo>
                  <a:lnTo>
                    <a:pt x="3018239" y="546607"/>
                  </a:lnTo>
                  <a:close/>
                </a:path>
                <a:path w="4377690" h="2193925">
                  <a:moveTo>
                    <a:pt x="3231180" y="390436"/>
                  </a:moveTo>
                  <a:lnTo>
                    <a:pt x="3143296" y="390436"/>
                  </a:lnTo>
                  <a:lnTo>
                    <a:pt x="2460435" y="2193352"/>
                  </a:lnTo>
                  <a:lnTo>
                    <a:pt x="2548332" y="2193352"/>
                  </a:lnTo>
                  <a:lnTo>
                    <a:pt x="3231180" y="390436"/>
                  </a:lnTo>
                  <a:close/>
                </a:path>
                <a:path w="4377690" h="2193925">
                  <a:moveTo>
                    <a:pt x="3482132" y="133870"/>
                  </a:moveTo>
                  <a:lnTo>
                    <a:pt x="3394261" y="133870"/>
                  </a:lnTo>
                  <a:lnTo>
                    <a:pt x="2614232" y="2193352"/>
                  </a:lnTo>
                  <a:lnTo>
                    <a:pt x="2702103" y="2193352"/>
                  </a:lnTo>
                  <a:lnTo>
                    <a:pt x="3482132" y="133870"/>
                  </a:lnTo>
                  <a:close/>
                </a:path>
                <a:path w="4377690" h="2193925">
                  <a:moveTo>
                    <a:pt x="3538736" y="390436"/>
                  </a:moveTo>
                  <a:lnTo>
                    <a:pt x="3450852" y="390436"/>
                  </a:lnTo>
                  <a:lnTo>
                    <a:pt x="2768016" y="2193352"/>
                  </a:lnTo>
                  <a:lnTo>
                    <a:pt x="2855888" y="2193352"/>
                  </a:lnTo>
                  <a:lnTo>
                    <a:pt x="3538736" y="390436"/>
                  </a:lnTo>
                  <a:close/>
                </a:path>
                <a:path w="4377690" h="2193925">
                  <a:moveTo>
                    <a:pt x="3646038" y="513143"/>
                  </a:moveTo>
                  <a:lnTo>
                    <a:pt x="3558167" y="513143"/>
                  </a:lnTo>
                  <a:lnTo>
                    <a:pt x="2921788" y="2193352"/>
                  </a:lnTo>
                  <a:lnTo>
                    <a:pt x="3009659" y="2193352"/>
                  </a:lnTo>
                  <a:lnTo>
                    <a:pt x="3646038" y="513143"/>
                  </a:lnTo>
                  <a:close/>
                </a:path>
                <a:path w="4377690" h="2193925">
                  <a:moveTo>
                    <a:pt x="3846292" y="390436"/>
                  </a:moveTo>
                  <a:lnTo>
                    <a:pt x="3758421" y="390436"/>
                  </a:lnTo>
                  <a:lnTo>
                    <a:pt x="3075572" y="2193352"/>
                  </a:lnTo>
                  <a:lnTo>
                    <a:pt x="3163431" y="2193352"/>
                  </a:lnTo>
                  <a:lnTo>
                    <a:pt x="3846292" y="390436"/>
                  </a:lnTo>
                  <a:close/>
                </a:path>
                <a:path w="4377690" h="2193925">
                  <a:moveTo>
                    <a:pt x="4042329" y="278879"/>
                  </a:moveTo>
                  <a:lnTo>
                    <a:pt x="3954445" y="278879"/>
                  </a:lnTo>
                  <a:lnTo>
                    <a:pt x="3229331" y="2193352"/>
                  </a:lnTo>
                  <a:lnTo>
                    <a:pt x="3317215" y="2193352"/>
                  </a:lnTo>
                  <a:lnTo>
                    <a:pt x="4042329" y="278879"/>
                  </a:lnTo>
                  <a:close/>
                </a:path>
                <a:path w="4377690" h="2193925">
                  <a:moveTo>
                    <a:pt x="4301727" y="0"/>
                  </a:moveTo>
                  <a:lnTo>
                    <a:pt x="4213855" y="0"/>
                  </a:lnTo>
                  <a:lnTo>
                    <a:pt x="3383128" y="2193352"/>
                  </a:lnTo>
                  <a:lnTo>
                    <a:pt x="3470999" y="2193352"/>
                  </a:lnTo>
                  <a:lnTo>
                    <a:pt x="4301727" y="0"/>
                  </a:lnTo>
                  <a:close/>
                </a:path>
                <a:path w="4377690" h="2193925">
                  <a:moveTo>
                    <a:pt x="4377240" y="167322"/>
                  </a:moveTo>
                  <a:lnTo>
                    <a:pt x="4304267" y="167322"/>
                  </a:lnTo>
                  <a:lnTo>
                    <a:pt x="3536900" y="2193352"/>
                  </a:lnTo>
                  <a:lnTo>
                    <a:pt x="3624771" y="2193352"/>
                  </a:lnTo>
                  <a:lnTo>
                    <a:pt x="4377240" y="206625"/>
                  </a:lnTo>
                  <a:lnTo>
                    <a:pt x="4377240" y="167322"/>
                  </a:lnTo>
                  <a:close/>
                </a:path>
                <a:path w="4377690" h="2193925">
                  <a:moveTo>
                    <a:pt x="4377240" y="380621"/>
                  </a:moveTo>
                  <a:lnTo>
                    <a:pt x="3690684" y="2193352"/>
                  </a:lnTo>
                  <a:lnTo>
                    <a:pt x="3778543" y="2193352"/>
                  </a:lnTo>
                  <a:lnTo>
                    <a:pt x="4377240" y="612653"/>
                  </a:lnTo>
                  <a:lnTo>
                    <a:pt x="4377240" y="380621"/>
                  </a:lnTo>
                  <a:close/>
                </a:path>
                <a:path w="4377690" h="2193925">
                  <a:moveTo>
                    <a:pt x="4377240" y="786642"/>
                  </a:moveTo>
                  <a:lnTo>
                    <a:pt x="3844455" y="2193352"/>
                  </a:lnTo>
                  <a:lnTo>
                    <a:pt x="3932339" y="2193352"/>
                  </a:lnTo>
                  <a:lnTo>
                    <a:pt x="4377240" y="1018682"/>
                  </a:lnTo>
                  <a:lnTo>
                    <a:pt x="4377240" y="786642"/>
                  </a:lnTo>
                  <a:close/>
                </a:path>
                <a:path w="4377690" h="2193925">
                  <a:moveTo>
                    <a:pt x="4377240" y="1192678"/>
                  </a:moveTo>
                  <a:lnTo>
                    <a:pt x="3998240" y="2193352"/>
                  </a:lnTo>
                  <a:lnTo>
                    <a:pt x="4086111" y="2193352"/>
                  </a:lnTo>
                  <a:lnTo>
                    <a:pt x="4377240" y="1424673"/>
                  </a:lnTo>
                  <a:lnTo>
                    <a:pt x="4377240" y="1192678"/>
                  </a:lnTo>
                  <a:close/>
                </a:path>
                <a:path w="4377690" h="2193925">
                  <a:moveTo>
                    <a:pt x="4377240" y="1598720"/>
                  </a:moveTo>
                  <a:lnTo>
                    <a:pt x="4152024" y="2193352"/>
                  </a:lnTo>
                  <a:lnTo>
                    <a:pt x="4239895" y="2193352"/>
                  </a:lnTo>
                  <a:lnTo>
                    <a:pt x="4377240" y="1830725"/>
                  </a:lnTo>
                  <a:lnTo>
                    <a:pt x="4377240" y="1598720"/>
                  </a:lnTo>
                  <a:close/>
                </a:path>
                <a:path w="4377690" h="2193925">
                  <a:moveTo>
                    <a:pt x="4377240" y="2004722"/>
                  </a:moveTo>
                  <a:lnTo>
                    <a:pt x="4305796" y="2193352"/>
                  </a:lnTo>
                  <a:lnTo>
                    <a:pt x="4377240" y="2193352"/>
                  </a:lnTo>
                  <a:lnTo>
                    <a:pt x="4377240" y="2004722"/>
                  </a:lnTo>
                  <a:close/>
                </a:path>
                <a:path w="4377690" h="2193925">
                  <a:moveTo>
                    <a:pt x="144890" y="2042756"/>
                  </a:moveTo>
                  <a:lnTo>
                    <a:pt x="57031" y="2042756"/>
                  </a:lnTo>
                  <a:lnTo>
                    <a:pt x="0" y="2193352"/>
                  </a:lnTo>
                  <a:lnTo>
                    <a:pt x="87869" y="2193352"/>
                  </a:lnTo>
                  <a:lnTo>
                    <a:pt x="144890" y="2042756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21143" y="5271871"/>
              <a:ext cx="5683885" cy="4481830"/>
            </a:xfrm>
            <a:custGeom>
              <a:avLst/>
              <a:gdLst/>
              <a:ahLst/>
              <a:cxnLst/>
              <a:rect l="l" t="t" r="r" b="b"/>
              <a:pathLst>
                <a:path w="5683884" h="4481830">
                  <a:moveTo>
                    <a:pt x="5683656" y="0"/>
                  </a:moveTo>
                  <a:lnTo>
                    <a:pt x="4808753" y="1214945"/>
                  </a:lnTo>
                  <a:lnTo>
                    <a:pt x="4439450" y="1235456"/>
                  </a:lnTo>
                  <a:lnTo>
                    <a:pt x="3555923" y="2837154"/>
                  </a:lnTo>
                  <a:lnTo>
                    <a:pt x="3545713" y="2844965"/>
                  </a:lnTo>
                  <a:lnTo>
                    <a:pt x="3545713" y="2855696"/>
                  </a:lnTo>
                  <a:lnTo>
                    <a:pt x="3162973" y="3549548"/>
                  </a:lnTo>
                  <a:lnTo>
                    <a:pt x="3151162" y="3559124"/>
                  </a:lnTo>
                  <a:lnTo>
                    <a:pt x="3151162" y="3570948"/>
                  </a:lnTo>
                  <a:lnTo>
                    <a:pt x="2846044" y="4124096"/>
                  </a:lnTo>
                  <a:lnTo>
                    <a:pt x="2604351" y="3910304"/>
                  </a:lnTo>
                  <a:lnTo>
                    <a:pt x="2923044" y="3755707"/>
                  </a:lnTo>
                  <a:lnTo>
                    <a:pt x="3151162" y="3570948"/>
                  </a:lnTo>
                  <a:lnTo>
                    <a:pt x="3151162" y="3559124"/>
                  </a:lnTo>
                  <a:lnTo>
                    <a:pt x="2918129" y="3747859"/>
                  </a:lnTo>
                  <a:lnTo>
                    <a:pt x="2596870" y="3903688"/>
                  </a:lnTo>
                  <a:lnTo>
                    <a:pt x="2587917" y="3895775"/>
                  </a:lnTo>
                  <a:lnTo>
                    <a:pt x="2587917" y="3908031"/>
                  </a:lnTo>
                  <a:lnTo>
                    <a:pt x="2314575" y="4040619"/>
                  </a:lnTo>
                  <a:lnTo>
                    <a:pt x="2117521" y="3979926"/>
                  </a:lnTo>
                  <a:lnTo>
                    <a:pt x="2424595" y="3763543"/>
                  </a:lnTo>
                  <a:lnTo>
                    <a:pt x="2587917" y="3908031"/>
                  </a:lnTo>
                  <a:lnTo>
                    <a:pt x="2587917" y="3895775"/>
                  </a:lnTo>
                  <a:lnTo>
                    <a:pt x="2438463" y="3763543"/>
                  </a:lnTo>
                  <a:lnTo>
                    <a:pt x="2425230" y="3751846"/>
                  </a:lnTo>
                  <a:lnTo>
                    <a:pt x="2107298" y="3976789"/>
                  </a:lnTo>
                  <a:lnTo>
                    <a:pt x="1548917" y="3804793"/>
                  </a:lnTo>
                  <a:lnTo>
                    <a:pt x="1999018" y="3150222"/>
                  </a:lnTo>
                  <a:lnTo>
                    <a:pt x="3097453" y="3198977"/>
                  </a:lnTo>
                  <a:lnTo>
                    <a:pt x="3110484" y="3189630"/>
                  </a:lnTo>
                  <a:lnTo>
                    <a:pt x="3172256" y="3144736"/>
                  </a:lnTo>
                  <a:lnTo>
                    <a:pt x="3210928" y="3115945"/>
                  </a:lnTo>
                  <a:lnTo>
                    <a:pt x="3290341" y="3055594"/>
                  </a:lnTo>
                  <a:lnTo>
                    <a:pt x="3545713" y="2855696"/>
                  </a:lnTo>
                  <a:lnTo>
                    <a:pt x="3545713" y="2844965"/>
                  </a:lnTo>
                  <a:lnTo>
                    <a:pt x="3094710" y="3189630"/>
                  </a:lnTo>
                  <a:lnTo>
                    <a:pt x="2206701" y="3150222"/>
                  </a:lnTo>
                  <a:lnTo>
                    <a:pt x="1994357" y="3140799"/>
                  </a:lnTo>
                  <a:lnTo>
                    <a:pt x="1539722" y="3801961"/>
                  </a:lnTo>
                  <a:lnTo>
                    <a:pt x="1534248" y="3800284"/>
                  </a:lnTo>
                  <a:lnTo>
                    <a:pt x="1534248" y="3809911"/>
                  </a:lnTo>
                  <a:lnTo>
                    <a:pt x="1267079" y="4198455"/>
                  </a:lnTo>
                  <a:lnTo>
                    <a:pt x="979512" y="4262755"/>
                  </a:lnTo>
                  <a:lnTo>
                    <a:pt x="1377403" y="3761587"/>
                  </a:lnTo>
                  <a:lnTo>
                    <a:pt x="1534248" y="3809911"/>
                  </a:lnTo>
                  <a:lnTo>
                    <a:pt x="1534248" y="3800284"/>
                  </a:lnTo>
                  <a:lnTo>
                    <a:pt x="1408696" y="3761587"/>
                  </a:lnTo>
                  <a:lnTo>
                    <a:pt x="1374101" y="3750932"/>
                  </a:lnTo>
                  <a:lnTo>
                    <a:pt x="965212" y="4265942"/>
                  </a:lnTo>
                  <a:lnTo>
                    <a:pt x="0" y="4481728"/>
                  </a:lnTo>
                  <a:lnTo>
                    <a:pt x="42100" y="4481728"/>
                  </a:lnTo>
                  <a:lnTo>
                    <a:pt x="956106" y="4277398"/>
                  </a:lnTo>
                  <a:lnTo>
                    <a:pt x="793889" y="4481728"/>
                  </a:lnTo>
                  <a:lnTo>
                    <a:pt x="805662" y="4481728"/>
                  </a:lnTo>
                  <a:lnTo>
                    <a:pt x="970419" y="4274197"/>
                  </a:lnTo>
                  <a:lnTo>
                    <a:pt x="1272590" y="4206646"/>
                  </a:lnTo>
                  <a:lnTo>
                    <a:pt x="1543443" y="3812743"/>
                  </a:lnTo>
                  <a:lnTo>
                    <a:pt x="2097811" y="3983507"/>
                  </a:lnTo>
                  <a:lnTo>
                    <a:pt x="1620075" y="4321505"/>
                  </a:lnTo>
                  <a:lnTo>
                    <a:pt x="1355191" y="4481728"/>
                  </a:lnTo>
                  <a:lnTo>
                    <a:pt x="1370761" y="4481728"/>
                  </a:lnTo>
                  <a:lnTo>
                    <a:pt x="1626273" y="4326090"/>
                  </a:lnTo>
                  <a:lnTo>
                    <a:pt x="2107996" y="3986644"/>
                  </a:lnTo>
                  <a:lnTo>
                    <a:pt x="2315337" y="4050500"/>
                  </a:lnTo>
                  <a:lnTo>
                    <a:pt x="2335669" y="4040619"/>
                  </a:lnTo>
                  <a:lnTo>
                    <a:pt x="2595384" y="3914648"/>
                  </a:lnTo>
                  <a:lnTo>
                    <a:pt x="2848572" y="4138612"/>
                  </a:lnTo>
                  <a:lnTo>
                    <a:pt x="2856585" y="4124096"/>
                  </a:lnTo>
                  <a:lnTo>
                    <a:pt x="3170212" y="3555517"/>
                  </a:lnTo>
                  <a:lnTo>
                    <a:pt x="3972153" y="2906001"/>
                  </a:lnTo>
                  <a:lnTo>
                    <a:pt x="4341838" y="3046006"/>
                  </a:lnTo>
                  <a:lnTo>
                    <a:pt x="4356671" y="3035681"/>
                  </a:lnTo>
                  <a:lnTo>
                    <a:pt x="5683643" y="2111781"/>
                  </a:lnTo>
                  <a:lnTo>
                    <a:pt x="5683643" y="2100554"/>
                  </a:lnTo>
                  <a:lnTo>
                    <a:pt x="4340542" y="3035681"/>
                  </a:lnTo>
                  <a:lnTo>
                    <a:pt x="3998201" y="2906001"/>
                  </a:lnTo>
                  <a:lnTo>
                    <a:pt x="3970477" y="2895498"/>
                  </a:lnTo>
                  <a:lnTo>
                    <a:pt x="3182023" y="3534118"/>
                  </a:lnTo>
                  <a:lnTo>
                    <a:pt x="3564255" y="2841180"/>
                  </a:lnTo>
                  <a:lnTo>
                    <a:pt x="3746741" y="2698318"/>
                  </a:lnTo>
                  <a:lnTo>
                    <a:pt x="3827437" y="2636583"/>
                  </a:lnTo>
                  <a:lnTo>
                    <a:pt x="3866896" y="2606916"/>
                  </a:lnTo>
                  <a:lnTo>
                    <a:pt x="3905631" y="2578227"/>
                  </a:lnTo>
                  <a:lnTo>
                    <a:pt x="3943566" y="2550630"/>
                  </a:lnTo>
                  <a:lnTo>
                    <a:pt x="3980599" y="2524252"/>
                  </a:lnTo>
                  <a:lnTo>
                    <a:pt x="4949672" y="1522679"/>
                  </a:lnTo>
                  <a:lnTo>
                    <a:pt x="5683656" y="1233335"/>
                  </a:lnTo>
                  <a:lnTo>
                    <a:pt x="5683656" y="1223429"/>
                  </a:lnTo>
                  <a:lnTo>
                    <a:pt x="4944453" y="1514817"/>
                  </a:lnTo>
                  <a:lnTo>
                    <a:pt x="3974566" y="2517229"/>
                  </a:lnTo>
                  <a:lnTo>
                    <a:pt x="3574148" y="2823235"/>
                  </a:lnTo>
                  <a:lnTo>
                    <a:pt x="4445063" y="1244371"/>
                  </a:lnTo>
                  <a:lnTo>
                    <a:pt x="4813643" y="1223899"/>
                  </a:lnTo>
                  <a:lnTo>
                    <a:pt x="5683656" y="15735"/>
                  </a:lnTo>
                  <a:lnTo>
                    <a:pt x="5683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8673" y="8373939"/>
              <a:ext cx="81432" cy="814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8119" y="8152600"/>
              <a:ext cx="2644775" cy="1193165"/>
            </a:xfrm>
            <a:custGeom>
              <a:avLst/>
              <a:gdLst/>
              <a:ahLst/>
              <a:cxnLst/>
              <a:rect l="l" t="t" r="r" b="b"/>
              <a:pathLst>
                <a:path w="2644775" h="1193165">
                  <a:moveTo>
                    <a:pt x="57569" y="875512"/>
                  </a:moveTo>
                  <a:lnTo>
                    <a:pt x="55308" y="864311"/>
                  </a:lnTo>
                  <a:lnTo>
                    <a:pt x="49136" y="855154"/>
                  </a:lnTo>
                  <a:lnTo>
                    <a:pt x="39979" y="848995"/>
                  </a:lnTo>
                  <a:lnTo>
                    <a:pt x="28778" y="846734"/>
                  </a:lnTo>
                  <a:lnTo>
                    <a:pt x="17576" y="848995"/>
                  </a:lnTo>
                  <a:lnTo>
                    <a:pt x="8432" y="855154"/>
                  </a:lnTo>
                  <a:lnTo>
                    <a:pt x="2260" y="864311"/>
                  </a:lnTo>
                  <a:lnTo>
                    <a:pt x="0" y="875512"/>
                  </a:lnTo>
                  <a:lnTo>
                    <a:pt x="2260" y="886714"/>
                  </a:lnTo>
                  <a:lnTo>
                    <a:pt x="8432" y="895870"/>
                  </a:lnTo>
                  <a:lnTo>
                    <a:pt x="17576" y="902042"/>
                  </a:lnTo>
                  <a:lnTo>
                    <a:pt x="28778" y="904303"/>
                  </a:lnTo>
                  <a:lnTo>
                    <a:pt x="39979" y="902042"/>
                  </a:lnTo>
                  <a:lnTo>
                    <a:pt x="49136" y="895870"/>
                  </a:lnTo>
                  <a:lnTo>
                    <a:pt x="55308" y="886714"/>
                  </a:lnTo>
                  <a:lnTo>
                    <a:pt x="57569" y="875512"/>
                  </a:lnTo>
                  <a:close/>
                </a:path>
                <a:path w="2644775" h="1193165">
                  <a:moveTo>
                    <a:pt x="997915" y="1164196"/>
                  </a:moveTo>
                  <a:lnTo>
                    <a:pt x="995654" y="1152982"/>
                  </a:lnTo>
                  <a:lnTo>
                    <a:pt x="989482" y="1143838"/>
                  </a:lnTo>
                  <a:lnTo>
                    <a:pt x="980325" y="1137666"/>
                  </a:lnTo>
                  <a:lnTo>
                    <a:pt x="969124" y="1135405"/>
                  </a:lnTo>
                  <a:lnTo>
                    <a:pt x="957922" y="1137666"/>
                  </a:lnTo>
                  <a:lnTo>
                    <a:pt x="948778" y="1143838"/>
                  </a:lnTo>
                  <a:lnTo>
                    <a:pt x="942606" y="1152982"/>
                  </a:lnTo>
                  <a:lnTo>
                    <a:pt x="940346" y="1164196"/>
                  </a:lnTo>
                  <a:lnTo>
                    <a:pt x="949337" y="1185481"/>
                  </a:lnTo>
                  <a:lnTo>
                    <a:pt x="969124" y="1192580"/>
                  </a:lnTo>
                  <a:lnTo>
                    <a:pt x="988923" y="1185481"/>
                  </a:lnTo>
                  <a:lnTo>
                    <a:pt x="997915" y="1164196"/>
                  </a:lnTo>
                  <a:close/>
                </a:path>
                <a:path w="2644775" h="1193165">
                  <a:moveTo>
                    <a:pt x="1106728" y="876960"/>
                  </a:moveTo>
                  <a:lnTo>
                    <a:pt x="1104468" y="865759"/>
                  </a:lnTo>
                  <a:lnTo>
                    <a:pt x="1098296" y="856615"/>
                  </a:lnTo>
                  <a:lnTo>
                    <a:pt x="1089152" y="850442"/>
                  </a:lnTo>
                  <a:lnTo>
                    <a:pt x="1077937" y="848182"/>
                  </a:lnTo>
                  <a:lnTo>
                    <a:pt x="1066749" y="850442"/>
                  </a:lnTo>
                  <a:lnTo>
                    <a:pt x="1057592" y="856615"/>
                  </a:lnTo>
                  <a:lnTo>
                    <a:pt x="1051433" y="865759"/>
                  </a:lnTo>
                  <a:lnTo>
                    <a:pt x="1049159" y="876960"/>
                  </a:lnTo>
                  <a:lnTo>
                    <a:pt x="1051433" y="888174"/>
                  </a:lnTo>
                  <a:lnTo>
                    <a:pt x="1057592" y="897318"/>
                  </a:lnTo>
                  <a:lnTo>
                    <a:pt x="1066749" y="903490"/>
                  </a:lnTo>
                  <a:lnTo>
                    <a:pt x="1077937" y="905751"/>
                  </a:lnTo>
                  <a:lnTo>
                    <a:pt x="1089152" y="903490"/>
                  </a:lnTo>
                  <a:lnTo>
                    <a:pt x="1098296" y="897318"/>
                  </a:lnTo>
                  <a:lnTo>
                    <a:pt x="1104468" y="888174"/>
                  </a:lnTo>
                  <a:lnTo>
                    <a:pt x="1106728" y="876960"/>
                  </a:lnTo>
                  <a:close/>
                </a:path>
                <a:path w="2644775" h="1193165">
                  <a:moveTo>
                    <a:pt x="2644356" y="20015"/>
                  </a:moveTo>
                  <a:lnTo>
                    <a:pt x="2642781" y="12230"/>
                  </a:lnTo>
                  <a:lnTo>
                    <a:pt x="2638488" y="5867"/>
                  </a:lnTo>
                  <a:lnTo>
                    <a:pt x="2632125" y="1574"/>
                  </a:lnTo>
                  <a:lnTo>
                    <a:pt x="2624340" y="0"/>
                  </a:lnTo>
                  <a:lnTo>
                    <a:pt x="2616543" y="1574"/>
                  </a:lnTo>
                  <a:lnTo>
                    <a:pt x="2610180" y="5867"/>
                  </a:lnTo>
                  <a:lnTo>
                    <a:pt x="2605887" y="12230"/>
                  </a:lnTo>
                  <a:lnTo>
                    <a:pt x="2604325" y="20015"/>
                  </a:lnTo>
                  <a:lnTo>
                    <a:pt x="2605887" y="27813"/>
                  </a:lnTo>
                  <a:lnTo>
                    <a:pt x="2610180" y="34175"/>
                  </a:lnTo>
                  <a:lnTo>
                    <a:pt x="2616543" y="38455"/>
                  </a:lnTo>
                  <a:lnTo>
                    <a:pt x="2624340" y="40030"/>
                  </a:lnTo>
                  <a:lnTo>
                    <a:pt x="2632125" y="38455"/>
                  </a:lnTo>
                  <a:lnTo>
                    <a:pt x="2638488" y="34175"/>
                  </a:lnTo>
                  <a:lnTo>
                    <a:pt x="2642781" y="27813"/>
                  </a:lnTo>
                  <a:lnTo>
                    <a:pt x="2644356" y="20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1023" y="8982944"/>
              <a:ext cx="81432" cy="814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62200" y="6483476"/>
              <a:ext cx="3229610" cy="3020060"/>
            </a:xfrm>
            <a:custGeom>
              <a:avLst/>
              <a:gdLst/>
              <a:ahLst/>
              <a:cxnLst/>
              <a:rect l="l" t="t" r="r" b="b"/>
              <a:pathLst>
                <a:path w="3229609" h="3020059">
                  <a:moveTo>
                    <a:pt x="57569" y="2990939"/>
                  </a:moveTo>
                  <a:lnTo>
                    <a:pt x="55308" y="2979724"/>
                  </a:lnTo>
                  <a:lnTo>
                    <a:pt x="49136" y="2970580"/>
                  </a:lnTo>
                  <a:lnTo>
                    <a:pt x="39992" y="2964421"/>
                  </a:lnTo>
                  <a:lnTo>
                    <a:pt x="28778" y="2962160"/>
                  </a:lnTo>
                  <a:lnTo>
                    <a:pt x="17576" y="2964421"/>
                  </a:lnTo>
                  <a:lnTo>
                    <a:pt x="8432" y="2970580"/>
                  </a:lnTo>
                  <a:lnTo>
                    <a:pt x="2260" y="2979724"/>
                  </a:lnTo>
                  <a:lnTo>
                    <a:pt x="0" y="2990939"/>
                  </a:lnTo>
                  <a:lnTo>
                    <a:pt x="2260" y="3002127"/>
                  </a:lnTo>
                  <a:lnTo>
                    <a:pt x="8432" y="3011284"/>
                  </a:lnTo>
                  <a:lnTo>
                    <a:pt x="17576" y="3017443"/>
                  </a:lnTo>
                  <a:lnTo>
                    <a:pt x="28778" y="3019717"/>
                  </a:lnTo>
                  <a:lnTo>
                    <a:pt x="39992" y="3017443"/>
                  </a:lnTo>
                  <a:lnTo>
                    <a:pt x="49136" y="3011284"/>
                  </a:lnTo>
                  <a:lnTo>
                    <a:pt x="55308" y="3002127"/>
                  </a:lnTo>
                  <a:lnTo>
                    <a:pt x="57569" y="2990939"/>
                  </a:lnTo>
                  <a:close/>
                </a:path>
                <a:path w="3229609" h="3020059">
                  <a:moveTo>
                    <a:pt x="1635048" y="2919742"/>
                  </a:moveTo>
                  <a:lnTo>
                    <a:pt x="1632788" y="2908541"/>
                  </a:lnTo>
                  <a:lnTo>
                    <a:pt x="1626616" y="2899397"/>
                  </a:lnTo>
                  <a:lnTo>
                    <a:pt x="1617459" y="2893225"/>
                  </a:lnTo>
                  <a:lnTo>
                    <a:pt x="1606257" y="2890964"/>
                  </a:lnTo>
                  <a:lnTo>
                    <a:pt x="1595056" y="2893225"/>
                  </a:lnTo>
                  <a:lnTo>
                    <a:pt x="1585899" y="2899397"/>
                  </a:lnTo>
                  <a:lnTo>
                    <a:pt x="1579727" y="2908541"/>
                  </a:lnTo>
                  <a:lnTo>
                    <a:pt x="1577467" y="2919742"/>
                  </a:lnTo>
                  <a:lnTo>
                    <a:pt x="1579727" y="2930956"/>
                  </a:lnTo>
                  <a:lnTo>
                    <a:pt x="1585899" y="2940100"/>
                  </a:lnTo>
                  <a:lnTo>
                    <a:pt x="1595056" y="2946273"/>
                  </a:lnTo>
                  <a:lnTo>
                    <a:pt x="1606257" y="2948533"/>
                  </a:lnTo>
                  <a:lnTo>
                    <a:pt x="1617459" y="2946273"/>
                  </a:lnTo>
                  <a:lnTo>
                    <a:pt x="1626616" y="2940100"/>
                  </a:lnTo>
                  <a:lnTo>
                    <a:pt x="1632788" y="2930956"/>
                  </a:lnTo>
                  <a:lnTo>
                    <a:pt x="1635048" y="2919742"/>
                  </a:lnTo>
                  <a:close/>
                </a:path>
                <a:path w="3229609" h="3020059">
                  <a:moveTo>
                    <a:pt x="3229521" y="28308"/>
                  </a:moveTo>
                  <a:lnTo>
                    <a:pt x="3227286" y="17297"/>
                  </a:lnTo>
                  <a:lnTo>
                    <a:pt x="3221228" y="8293"/>
                  </a:lnTo>
                  <a:lnTo>
                    <a:pt x="3212223" y="2222"/>
                  </a:lnTo>
                  <a:lnTo>
                    <a:pt x="3201212" y="0"/>
                  </a:lnTo>
                  <a:lnTo>
                    <a:pt x="3190189" y="2222"/>
                  </a:lnTo>
                  <a:lnTo>
                    <a:pt x="3181185" y="8293"/>
                  </a:lnTo>
                  <a:lnTo>
                    <a:pt x="3175127" y="17297"/>
                  </a:lnTo>
                  <a:lnTo>
                    <a:pt x="3172904" y="28308"/>
                  </a:lnTo>
                  <a:lnTo>
                    <a:pt x="3175127" y="39331"/>
                  </a:lnTo>
                  <a:lnTo>
                    <a:pt x="3181185" y="48323"/>
                  </a:lnTo>
                  <a:lnTo>
                    <a:pt x="3190189" y="54394"/>
                  </a:lnTo>
                  <a:lnTo>
                    <a:pt x="3201212" y="56616"/>
                  </a:lnTo>
                  <a:lnTo>
                    <a:pt x="3212223" y="54394"/>
                  </a:lnTo>
                  <a:lnTo>
                    <a:pt x="3221228" y="48323"/>
                  </a:lnTo>
                  <a:lnTo>
                    <a:pt x="3227286" y="39331"/>
                  </a:lnTo>
                  <a:lnTo>
                    <a:pt x="3229521" y="28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92232" y="6451182"/>
              <a:ext cx="80238" cy="802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70425" y="5504319"/>
              <a:ext cx="1580515" cy="2317115"/>
            </a:xfrm>
            <a:custGeom>
              <a:avLst/>
              <a:gdLst/>
              <a:ahLst/>
              <a:cxnLst/>
              <a:rect l="l" t="t" r="r" b="b"/>
              <a:pathLst>
                <a:path w="1580515" h="2317115">
                  <a:moveTo>
                    <a:pt x="56616" y="2288298"/>
                  </a:moveTo>
                  <a:lnTo>
                    <a:pt x="54394" y="2277275"/>
                  </a:lnTo>
                  <a:lnTo>
                    <a:pt x="48323" y="2268270"/>
                  </a:lnTo>
                  <a:lnTo>
                    <a:pt x="39331" y="2262213"/>
                  </a:lnTo>
                  <a:lnTo>
                    <a:pt x="28308" y="2259990"/>
                  </a:lnTo>
                  <a:lnTo>
                    <a:pt x="17297" y="2262213"/>
                  </a:lnTo>
                  <a:lnTo>
                    <a:pt x="8293" y="2268270"/>
                  </a:lnTo>
                  <a:lnTo>
                    <a:pt x="2222" y="2277275"/>
                  </a:lnTo>
                  <a:lnTo>
                    <a:pt x="0" y="2288298"/>
                  </a:lnTo>
                  <a:lnTo>
                    <a:pt x="2222" y="2299309"/>
                  </a:lnTo>
                  <a:lnTo>
                    <a:pt x="8293" y="2308301"/>
                  </a:lnTo>
                  <a:lnTo>
                    <a:pt x="17297" y="2314371"/>
                  </a:lnTo>
                  <a:lnTo>
                    <a:pt x="28308" y="2316607"/>
                  </a:lnTo>
                  <a:lnTo>
                    <a:pt x="39331" y="2314371"/>
                  </a:lnTo>
                  <a:lnTo>
                    <a:pt x="48323" y="2308301"/>
                  </a:lnTo>
                  <a:lnTo>
                    <a:pt x="54394" y="2299309"/>
                  </a:lnTo>
                  <a:lnTo>
                    <a:pt x="56616" y="2288298"/>
                  </a:lnTo>
                  <a:close/>
                </a:path>
                <a:path w="1580515" h="2317115">
                  <a:moveTo>
                    <a:pt x="1017803" y="1286306"/>
                  </a:moveTo>
                  <a:lnTo>
                    <a:pt x="1016228" y="1278509"/>
                  </a:lnTo>
                  <a:lnTo>
                    <a:pt x="1011936" y="1272146"/>
                  </a:lnTo>
                  <a:lnTo>
                    <a:pt x="1005573" y="1267853"/>
                  </a:lnTo>
                  <a:lnTo>
                    <a:pt x="997788" y="1266278"/>
                  </a:lnTo>
                  <a:lnTo>
                    <a:pt x="990003" y="1267853"/>
                  </a:lnTo>
                  <a:lnTo>
                    <a:pt x="983640" y="1272146"/>
                  </a:lnTo>
                  <a:lnTo>
                    <a:pt x="979347" y="1278509"/>
                  </a:lnTo>
                  <a:lnTo>
                    <a:pt x="977773" y="1286306"/>
                  </a:lnTo>
                  <a:lnTo>
                    <a:pt x="979347" y="1294091"/>
                  </a:lnTo>
                  <a:lnTo>
                    <a:pt x="983640" y="1300454"/>
                  </a:lnTo>
                  <a:lnTo>
                    <a:pt x="990003" y="1304734"/>
                  </a:lnTo>
                  <a:lnTo>
                    <a:pt x="997788" y="1306309"/>
                  </a:lnTo>
                  <a:lnTo>
                    <a:pt x="1005573" y="1304734"/>
                  </a:lnTo>
                  <a:lnTo>
                    <a:pt x="1011936" y="1300454"/>
                  </a:lnTo>
                  <a:lnTo>
                    <a:pt x="1016228" y="1294091"/>
                  </a:lnTo>
                  <a:lnTo>
                    <a:pt x="1017803" y="1286306"/>
                  </a:lnTo>
                  <a:close/>
                </a:path>
                <a:path w="1580515" h="2317115">
                  <a:moveTo>
                    <a:pt x="1579930" y="24422"/>
                  </a:moveTo>
                  <a:lnTo>
                    <a:pt x="1578013" y="14922"/>
                  </a:lnTo>
                  <a:lnTo>
                    <a:pt x="1572780" y="7162"/>
                  </a:lnTo>
                  <a:lnTo>
                    <a:pt x="1565021" y="1917"/>
                  </a:lnTo>
                  <a:lnTo>
                    <a:pt x="1555521" y="0"/>
                  </a:lnTo>
                  <a:lnTo>
                    <a:pt x="1546021" y="1917"/>
                  </a:lnTo>
                  <a:lnTo>
                    <a:pt x="1538249" y="7162"/>
                  </a:lnTo>
                  <a:lnTo>
                    <a:pt x="1533017" y="14922"/>
                  </a:lnTo>
                  <a:lnTo>
                    <a:pt x="1531099" y="24422"/>
                  </a:lnTo>
                  <a:lnTo>
                    <a:pt x="1533017" y="33934"/>
                  </a:lnTo>
                  <a:lnTo>
                    <a:pt x="1538249" y="41694"/>
                  </a:lnTo>
                  <a:lnTo>
                    <a:pt x="1546021" y="46913"/>
                  </a:lnTo>
                  <a:lnTo>
                    <a:pt x="1555521" y="48831"/>
                  </a:lnTo>
                  <a:lnTo>
                    <a:pt x="1565021" y="46913"/>
                  </a:lnTo>
                  <a:lnTo>
                    <a:pt x="1572780" y="41694"/>
                  </a:lnTo>
                  <a:lnTo>
                    <a:pt x="1578013" y="33934"/>
                  </a:lnTo>
                  <a:lnTo>
                    <a:pt x="1579930" y="2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4367" y="9558070"/>
              <a:ext cx="78498" cy="78498"/>
            </a:xfrm>
            <a:prstGeom prst="rect">
              <a:avLst/>
            </a:prstGeom>
          </p:spPr>
        </p:pic>
      </p:grpSp>
      <p:sp>
        <p:nvSpPr>
          <p:cNvPr id="19" name="object 14"/>
          <p:cNvSpPr txBox="1">
            <a:spLocks/>
          </p:cNvSpPr>
          <p:nvPr/>
        </p:nvSpPr>
        <p:spPr>
          <a:xfrm>
            <a:off x="1467430" y="2573142"/>
            <a:ext cx="9566665" cy="136704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sz="4400" b="1" spc="415" dirty="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ru-RU" sz="4400" b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spc="18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4400" b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spc="170" dirty="0"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4400" b="1" spc="235" dirty="0" err="1">
                <a:latin typeface="Arial" panose="020B0604020202020204" pitchFamily="34" charset="0"/>
                <a:cs typeface="Arial" panose="020B0604020202020204" pitchFamily="34" charset="0"/>
              </a:rPr>
              <a:t>Игътибарыгыз</a:t>
            </a:r>
            <a:r>
              <a:rPr lang="ru-RU" sz="440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spc="320" dirty="0" err="1">
                <a:latin typeface="Arial" panose="020B0604020202020204" pitchFamily="34" charset="0"/>
                <a:cs typeface="Arial" panose="020B0604020202020204" pitchFamily="34" charset="0"/>
              </a:rPr>
              <a:t>өчен</a:t>
            </a:r>
            <a:r>
              <a:rPr lang="ru-RU" sz="440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spc="204" dirty="0" err="1">
                <a:latin typeface="Arial" panose="020B0604020202020204" pitchFamily="34" charset="0"/>
                <a:cs typeface="Arial" panose="020B0604020202020204" pitchFamily="34" charset="0"/>
              </a:rPr>
              <a:t>рәхмәт</a:t>
            </a:r>
            <a:r>
              <a:rPr lang="ru-RU" sz="4400" b="1" spc="204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29193" r="14905" b="28561"/>
          <a:stretch/>
        </p:blipFill>
        <p:spPr>
          <a:xfrm>
            <a:off x="6848076" y="643509"/>
            <a:ext cx="1850681" cy="801518"/>
          </a:xfrm>
          <a:prstGeom prst="rect">
            <a:avLst/>
          </a:prstGeom>
        </p:spPr>
      </p:pic>
      <p:pic>
        <p:nvPicPr>
          <p:cNvPr id="20" name="Google Shape;59;p1">
            <a:extLst>
              <a:ext uri="{FF2B5EF4-FFF2-40B4-BE49-F238E27FC236}">
                <a16:creationId xmlns:a16="http://schemas.microsoft.com/office/drawing/2014/main" id="{3397A6DD-3738-4454-928E-5945AD33AF1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7905" y="46713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24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00125" y="22788"/>
            <a:ext cx="10997354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Экспортеры Республики Татарстан</a:t>
            </a:r>
            <a:endParaRPr kumimoji="0" lang="ru-RU" sz="2400" b="1" i="0" u="none" strike="noStrike" kern="1200" cap="none" spc="-6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963535"/>
            <a:ext cx="9460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Менделеевский район - ИП </a:t>
            </a:r>
            <a:r>
              <a:rPr lang="ru-RU" sz="2400" b="1" spc="-67" dirty="0" err="1">
                <a:solidFill>
                  <a:prstClr val="black"/>
                </a:solidFill>
                <a:latin typeface="Trebuchet MS"/>
                <a:cs typeface="Trebuchet MS"/>
              </a:rPr>
              <a:t>Салеева</a:t>
            </a: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 Р.Х.</a:t>
            </a:r>
          </a:p>
          <a:p>
            <a:endParaRPr lang="ru-RU" sz="2400" b="1" spc="-67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9472" y="2695230"/>
            <a:ext cx="1853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Фото продукции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84567" y="1794532"/>
            <a:ext cx="4681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Продукция: </a:t>
            </a:r>
            <a:r>
              <a:rPr lang="ru-RU" sz="2800" dirty="0"/>
              <a:t>мебель</a:t>
            </a:r>
          </a:p>
          <a:p>
            <a:endParaRPr lang="ru-RU" sz="2800" b="1" dirty="0"/>
          </a:p>
          <a:p>
            <a:r>
              <a:rPr lang="ru-RU" sz="2800" b="1" dirty="0"/>
              <a:t>Страны экспорта: </a:t>
            </a:r>
            <a:r>
              <a:rPr lang="ru-RU" sz="2800" dirty="0"/>
              <a:t>Беларусь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986AFB-94D3-3B34-8415-E7EC13C9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731695"/>
            <a:ext cx="6246595" cy="4162770"/>
          </a:xfrm>
          <a:prstGeom prst="rect">
            <a:avLst/>
          </a:prstGeom>
        </p:spPr>
      </p:pic>
      <p:pic>
        <p:nvPicPr>
          <p:cNvPr id="9" name="Google Shape;59;p1">
            <a:extLst>
              <a:ext uri="{FF2B5EF4-FFF2-40B4-BE49-F238E27FC236}">
                <a16:creationId xmlns:a16="http://schemas.microsoft.com/office/drawing/2014/main" id="{A124A8C8-2B14-417C-83DE-0EA79793FB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90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00125" y="22788"/>
            <a:ext cx="10997354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Экспортеры Республики Татарстан</a:t>
            </a:r>
            <a:endParaRPr kumimoji="0" lang="ru-RU" sz="2400" b="1" i="0" u="none" strike="noStrike" kern="1200" cap="none" spc="-6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963535"/>
            <a:ext cx="9460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Высокогорский район – ООО «</a:t>
            </a:r>
            <a:r>
              <a:rPr lang="ru-RU" sz="2400" b="1" spc="-67" dirty="0" err="1">
                <a:solidFill>
                  <a:prstClr val="black"/>
                </a:solidFill>
                <a:latin typeface="Trebuchet MS"/>
                <a:cs typeface="Trebuchet MS"/>
              </a:rPr>
              <a:t>Тамле</a:t>
            </a: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»</a:t>
            </a:r>
          </a:p>
          <a:p>
            <a:endParaRPr lang="ru-RU" sz="2400" b="1" spc="-67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16318" y="1794532"/>
            <a:ext cx="5643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Продукция: </a:t>
            </a:r>
            <a:r>
              <a:rPr lang="ru-RU" sz="2800" dirty="0"/>
              <a:t>кондитерские изделия</a:t>
            </a:r>
          </a:p>
          <a:p>
            <a:endParaRPr lang="ru-RU" sz="2800" b="1" dirty="0"/>
          </a:p>
          <a:p>
            <a:r>
              <a:rPr lang="ru-RU" sz="2800" b="1" dirty="0"/>
              <a:t>Страны экспорта: </a:t>
            </a:r>
            <a:r>
              <a:rPr lang="ru-RU" sz="2800" dirty="0"/>
              <a:t>Белоруссия, </a:t>
            </a:r>
          </a:p>
          <a:p>
            <a:r>
              <a:rPr lang="ru-RU" sz="2800" dirty="0"/>
              <a:t>Казахстан, Узбекистан, </a:t>
            </a:r>
          </a:p>
          <a:p>
            <a:r>
              <a:rPr lang="ru-RU" sz="2800" dirty="0"/>
              <a:t>Таджикистан, Кыргызстан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153BD7-8238-8B6C-8775-17FC9F97D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68" y="1839325"/>
            <a:ext cx="4376153" cy="4380500"/>
          </a:xfrm>
          <a:prstGeom prst="rect">
            <a:avLst/>
          </a:prstGeom>
        </p:spPr>
      </p:pic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EA05D6C8-932E-4611-89E4-4F59D65C73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97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9863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3BB452D-378B-4ED9-B4B1-02AC15072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6098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oogle Shape;59;p1">
            <a:extLst>
              <a:ext uri="{FF2B5EF4-FFF2-40B4-BE49-F238E27FC236}">
                <a16:creationId xmlns:a16="http://schemas.microsoft.com/office/drawing/2014/main" id="{5498AEC7-2666-40DA-B789-B7AE263DDA0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40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444030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обучение/акселерация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473914"/>
            <a:ext cx="10913128" cy="601261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spcBef>
                <a:spcPts val="0"/>
              </a:spcBef>
              <a:buNone/>
            </a:pPr>
            <a:endParaRPr lang="ru-RU" sz="32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/>
              <a:t>Вебинары ЦПЭ: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dirty="0"/>
              <a:t>Час с торговым представителем России в Сингапуре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Дата мероприятия: 06 июня 2023 г.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Время проведения: 10:00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dirty="0"/>
              <a:t>Час с торговым представителем России  в Бразилии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Дата мероприятия: 14 июня 2023 г.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Время проведения: 15:00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            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dirty="0"/>
              <a:t>Как продавать за рубеж?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Дата мероприятия: 15 июня 2023 г.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Время проведения: 10:00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             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highlight>
                <a:srgbClr val="FFFF00"/>
              </a:highlight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E336A42D-0277-4A34-8C31-35196E7468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88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444030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обучение/акселерация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473914"/>
            <a:ext cx="10913128" cy="601261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spcBef>
                <a:spcPts val="0"/>
              </a:spcBef>
              <a:buNone/>
            </a:pPr>
            <a:endParaRPr lang="ru-RU" sz="32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200" b="1" dirty="0"/>
              <a:t>Вебинары РЭЦ: </a:t>
            </a:r>
          </a:p>
          <a:p>
            <a:pPr algn="ctr">
              <a:spcBef>
                <a:spcPts val="600"/>
              </a:spcBef>
            </a:pPr>
            <a:r>
              <a:rPr lang="ru-RU" dirty="0"/>
              <a:t>	</a:t>
            </a:r>
            <a:r>
              <a:rPr lang="ru-RU" b="1" dirty="0"/>
              <a:t>Узбекистан: экспортный потенциал в сфере сельского хозяйства</a:t>
            </a:r>
          </a:p>
          <a:p>
            <a:pPr algn="ctr">
              <a:spcBef>
                <a:spcPts val="600"/>
              </a:spcBef>
            </a:pPr>
            <a:r>
              <a:rPr lang="ru-RU" dirty="0"/>
              <a:t>Дата мероприятия: 15 июня 2023 г.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dirty="0"/>
          </a:p>
          <a:p>
            <a:pPr algn="ctr">
              <a:spcBef>
                <a:spcPts val="600"/>
              </a:spcBef>
            </a:pPr>
            <a:r>
              <a:rPr lang="ru-RU" b="1" dirty="0"/>
              <a:t>Экспорт медицинской продукции в Турцию: возможности и ограничения</a:t>
            </a:r>
          </a:p>
          <a:p>
            <a:pPr algn="ctr">
              <a:spcBef>
                <a:spcPts val="600"/>
              </a:spcBef>
            </a:pPr>
            <a:r>
              <a:rPr lang="ru-RU" dirty="0"/>
              <a:t>           Дата мероприятия: 20 июня 2023 г.</a:t>
            </a:r>
          </a:p>
          <a:p>
            <a:pPr algn="ctr">
              <a:spcBef>
                <a:spcPts val="600"/>
              </a:spcBef>
            </a:pPr>
            <a:endParaRPr lang="ru-RU" dirty="0"/>
          </a:p>
          <a:p>
            <a:pPr algn="ctr">
              <a:spcBef>
                <a:spcPts val="600"/>
              </a:spcBef>
            </a:pPr>
            <a:r>
              <a:rPr lang="ru-RU" b="1" dirty="0"/>
              <a:t>Продвижение экспорта российских товаров группы FMCG на белорусский рынок</a:t>
            </a:r>
          </a:p>
          <a:p>
            <a:pPr algn="ctr">
              <a:spcBef>
                <a:spcPts val="600"/>
              </a:spcBef>
            </a:pPr>
            <a:r>
              <a:rPr lang="ru-RU" dirty="0"/>
              <a:t>Дата мероприятия: 21 июня 2023 г.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             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highlight>
                <a:srgbClr val="FFFF00"/>
              </a:highlight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16BE5015-977B-41E7-BA54-FF0A81EECE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23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9863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обучение/акселерация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473914"/>
            <a:ext cx="10913128" cy="553016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/>
              <a:t>Вебинары ЦПЭ: </a:t>
            </a:r>
          </a:p>
          <a:p>
            <a:pPr algn="ctr">
              <a:spcBef>
                <a:spcPts val="0"/>
              </a:spcBef>
            </a:pPr>
            <a:endParaRPr lang="ru-RU" sz="1400" dirty="0"/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highlight>
                <a:srgbClr val="FFFF00"/>
              </a:highlight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E0C8F-2874-4859-8F8F-5AF6943C2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66" y="1377340"/>
            <a:ext cx="10901306" cy="4626739"/>
          </a:xfrm>
          <a:prstGeom prst="rect">
            <a:avLst/>
          </a:prstGeom>
        </p:spPr>
      </p:pic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7F20A3E9-DEF9-42E3-AFEC-C53EA61FAE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42621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49663</TotalTime>
  <Words>1458</Words>
  <Application>Microsoft Office PowerPoint</Application>
  <PresentationFormat>Широкоэкранный</PresentationFormat>
  <Paragraphs>337</Paragraphs>
  <Slides>30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Times New Roman</vt:lpstr>
      <vt:lpstr>Trebuchet MS</vt:lpstr>
      <vt:lpstr>Wingdings</vt:lpstr>
      <vt:lpstr>1_Тема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Полномочные, постоянные и торгово-экономические представительства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Торговые представительства РФ за рубежом</vt:lpstr>
      <vt:lpstr>Презентация PowerPoint</vt:lpstr>
      <vt:lpstr>Made in Tatarstan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21</cp:lastModifiedBy>
  <cp:revision>1299</cp:revision>
  <cp:lastPrinted>2022-12-28T16:09:36Z</cp:lastPrinted>
  <dcterms:created xsi:type="dcterms:W3CDTF">2020-07-08T08:34:25Z</dcterms:created>
  <dcterms:modified xsi:type="dcterms:W3CDTF">2023-07-17T05:50:31Z</dcterms:modified>
</cp:coreProperties>
</file>